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256" r:id="rId5"/>
    <p:sldId id="257" r:id="rId6"/>
    <p:sldId id="277" r:id="rId7"/>
    <p:sldId id="258" r:id="rId8"/>
    <p:sldId id="259" r:id="rId9"/>
    <p:sldId id="260" r:id="rId10"/>
    <p:sldId id="261" r:id="rId11"/>
    <p:sldId id="262" r:id="rId12"/>
    <p:sldId id="263" r:id="rId13"/>
    <p:sldId id="264" r:id="rId14"/>
    <p:sldId id="274" r:id="rId15"/>
    <p:sldId id="275" r:id="rId16"/>
    <p:sldId id="276" r:id="rId17"/>
    <p:sldId id="265" r:id="rId18"/>
    <p:sldId id="273"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million Kristin" userId="2a78b2e9-13a8-4a61-8b7b-0346f1be8241" providerId="ADAL" clId="{4EEBE8B3-E90C-4EFA-B4F0-38DE33A7C557}"/>
    <pc:docChg chg="modSld">
      <pc:chgData name="Vermillion Kristin" userId="2a78b2e9-13a8-4a61-8b7b-0346f1be8241" providerId="ADAL" clId="{4EEBE8B3-E90C-4EFA-B4F0-38DE33A7C557}" dt="2022-02-18T13:46:29.816" v="1" actId="729"/>
      <pc:docMkLst>
        <pc:docMk/>
      </pc:docMkLst>
      <pc:sldChg chg="mod modShow">
        <pc:chgData name="Vermillion Kristin" userId="2a78b2e9-13a8-4a61-8b7b-0346f1be8241" providerId="ADAL" clId="{4EEBE8B3-E90C-4EFA-B4F0-38DE33A7C557}" dt="2022-02-18T13:46:29.816" v="1" actId="729"/>
        <pc:sldMkLst>
          <pc:docMk/>
          <pc:sldMk cId="2556889297" sldId="262"/>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1F561E-465F-457A-AC0B-BE1796EFD292}" type="doc">
      <dgm:prSet loTypeId="urn:microsoft.com/office/officeart/2005/8/layout/process4" loCatId="process" qsTypeId="urn:microsoft.com/office/officeart/2005/8/quickstyle/simple5" qsCatId="simple" csTypeId="urn:microsoft.com/office/officeart/2005/8/colors/accent3_2" csCatId="accent3" phldr="1"/>
      <dgm:spPr/>
      <dgm:t>
        <a:bodyPr/>
        <a:lstStyle/>
        <a:p>
          <a:endParaRPr lang="en-US"/>
        </a:p>
      </dgm:t>
    </dgm:pt>
    <dgm:pt modelId="{974F27AD-F05B-4C85-9505-1E6AD82B5BD5}">
      <dgm:prSet custT="1"/>
      <dgm:spPr>
        <a:gradFill rotWithShape="0">
          <a:gsLst>
            <a:gs pos="0">
              <a:schemeClr val="accent2"/>
            </a:gs>
            <a:gs pos="89381">
              <a:schemeClr val="accent2"/>
            </a:gs>
            <a:gs pos="40000">
              <a:schemeClr val="accent3">
                <a:hueOff val="0"/>
                <a:satOff val="0"/>
                <a:lumOff val="0"/>
                <a:alphaOff val="0"/>
                <a:shade val="93000"/>
                <a:satMod val="130000"/>
              </a:schemeClr>
            </a:gs>
            <a:gs pos="64000">
              <a:schemeClr val="accent3">
                <a:hueOff val="0"/>
                <a:satOff val="0"/>
                <a:lumOff val="0"/>
                <a:alphaOff val="0"/>
                <a:shade val="94000"/>
                <a:satMod val="135000"/>
              </a:schemeClr>
            </a:gs>
          </a:gsLst>
        </a:gradFill>
      </dgm:spPr>
      <dgm:t>
        <a:bodyPr/>
        <a:lstStyle/>
        <a:p>
          <a:r>
            <a:rPr lang="en-US" sz="1800" dirty="0">
              <a:solidFill>
                <a:schemeClr val="tx1"/>
              </a:solidFill>
            </a:rPr>
            <a:t>Pathways helps you make sure your courses are aligned with your college or career plans</a:t>
          </a:r>
        </a:p>
      </dgm:t>
    </dgm:pt>
    <dgm:pt modelId="{6C7A6E41-9615-46BA-B146-B91B54BB8172}" type="parTrans" cxnId="{DF332307-2897-4222-8CC4-D4309BE06BAB}">
      <dgm:prSet/>
      <dgm:spPr/>
      <dgm:t>
        <a:bodyPr/>
        <a:lstStyle/>
        <a:p>
          <a:endParaRPr lang="en-US"/>
        </a:p>
      </dgm:t>
    </dgm:pt>
    <dgm:pt modelId="{D36447AB-31BF-48FD-BBAA-127E479C4094}" type="sibTrans" cxnId="{DF332307-2897-4222-8CC4-D4309BE06BAB}">
      <dgm:prSet/>
      <dgm:spPr/>
      <dgm:t>
        <a:bodyPr/>
        <a:lstStyle/>
        <a:p>
          <a:endParaRPr lang="en-US"/>
        </a:p>
      </dgm:t>
    </dgm:pt>
    <dgm:pt modelId="{FC33ABD8-99F6-473C-AA45-4C729CB9F2A3}">
      <dgm:prSet custT="1"/>
      <dgm:spPr>
        <a:gradFill rotWithShape="0">
          <a:gsLst>
            <a:gs pos="0">
              <a:schemeClr val="accent2"/>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gradFill>
      </dgm:spPr>
      <dgm:t>
        <a:bodyPr/>
        <a:lstStyle/>
        <a:p>
          <a:r>
            <a:rPr lang="en-US" sz="1800" dirty="0">
              <a:solidFill>
                <a:schemeClr val="tx1"/>
              </a:solidFill>
            </a:rPr>
            <a:t>By knowing your pathway, your school counselor can help you choose the right courses</a:t>
          </a:r>
        </a:p>
      </dgm:t>
    </dgm:pt>
    <dgm:pt modelId="{704CA8A8-4DD0-4C66-9F82-44ADD21C898F}" type="parTrans" cxnId="{FE9C3C2C-4E90-463F-84E2-1F1CFDE23ABF}">
      <dgm:prSet/>
      <dgm:spPr/>
      <dgm:t>
        <a:bodyPr/>
        <a:lstStyle/>
        <a:p>
          <a:endParaRPr lang="en-US"/>
        </a:p>
      </dgm:t>
    </dgm:pt>
    <dgm:pt modelId="{D636D89F-C2D6-49BF-ADA2-8015AA78B062}" type="sibTrans" cxnId="{FE9C3C2C-4E90-463F-84E2-1F1CFDE23ABF}">
      <dgm:prSet/>
      <dgm:spPr/>
      <dgm:t>
        <a:bodyPr/>
        <a:lstStyle/>
        <a:p>
          <a:endParaRPr lang="en-US"/>
        </a:p>
      </dgm:t>
    </dgm:pt>
    <dgm:pt modelId="{C2AA6906-665C-4285-83E3-45B8A26FA48C}">
      <dgm:prSet custT="1"/>
      <dgm:spPr>
        <a:gradFill rotWithShape="0">
          <a:gsLst>
            <a:gs pos="0">
              <a:schemeClr val="accent2"/>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gradFill>
      </dgm:spPr>
      <dgm:t>
        <a:bodyPr/>
        <a:lstStyle/>
        <a:p>
          <a:r>
            <a:rPr lang="en-US" sz="1800" dirty="0">
              <a:solidFill>
                <a:schemeClr val="tx1"/>
              </a:solidFill>
            </a:rPr>
            <a:t>Students are not “locked” in to a pathway and the courses listed are just recommendations</a:t>
          </a:r>
        </a:p>
      </dgm:t>
    </dgm:pt>
    <dgm:pt modelId="{B6E8930D-D86E-4D09-ACD7-8D49F83D129F}" type="parTrans" cxnId="{C3DC2E36-BAAB-4E56-8584-1051A4DECF32}">
      <dgm:prSet/>
      <dgm:spPr/>
      <dgm:t>
        <a:bodyPr/>
        <a:lstStyle/>
        <a:p>
          <a:endParaRPr lang="en-US"/>
        </a:p>
      </dgm:t>
    </dgm:pt>
    <dgm:pt modelId="{FB1A9A2F-BDA8-417D-BEAB-BA453974B440}" type="sibTrans" cxnId="{C3DC2E36-BAAB-4E56-8584-1051A4DECF32}">
      <dgm:prSet/>
      <dgm:spPr/>
      <dgm:t>
        <a:bodyPr/>
        <a:lstStyle/>
        <a:p>
          <a:endParaRPr lang="en-US"/>
        </a:p>
      </dgm:t>
    </dgm:pt>
    <dgm:pt modelId="{A372B5DC-D159-4C07-8650-F1C5D1205688}">
      <dgm:prSet custT="1"/>
      <dgm:spPr>
        <a:gradFill rotWithShape="0">
          <a:gsLst>
            <a:gs pos="0">
              <a:schemeClr val="accent2"/>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gradFill>
      </dgm:spPr>
      <dgm:t>
        <a:bodyPr/>
        <a:lstStyle/>
        <a:p>
          <a:r>
            <a:rPr lang="en-US" sz="1800" dirty="0">
              <a:solidFill>
                <a:schemeClr val="tx1"/>
              </a:solidFill>
            </a:rPr>
            <a:t>The pathways align with Diploma Designations </a:t>
          </a:r>
        </a:p>
      </dgm:t>
    </dgm:pt>
    <dgm:pt modelId="{9A6BB4D9-4B30-4EED-AA81-C6895A94DA0E}" type="parTrans" cxnId="{26371F22-B22D-4C68-8BA2-A68FE93A3B34}">
      <dgm:prSet/>
      <dgm:spPr/>
      <dgm:t>
        <a:bodyPr/>
        <a:lstStyle/>
        <a:p>
          <a:endParaRPr lang="en-US"/>
        </a:p>
      </dgm:t>
    </dgm:pt>
    <dgm:pt modelId="{0A819C57-7D02-44DF-8539-1D774037F8F8}" type="sibTrans" cxnId="{26371F22-B22D-4C68-8BA2-A68FE93A3B34}">
      <dgm:prSet/>
      <dgm:spPr/>
      <dgm:t>
        <a:bodyPr/>
        <a:lstStyle/>
        <a:p>
          <a:endParaRPr lang="en-US"/>
        </a:p>
      </dgm:t>
    </dgm:pt>
    <dgm:pt modelId="{342EEF95-1572-40F8-9F20-023CB1CB4B06}">
      <dgm:prSet/>
      <dgm:spPr/>
      <dgm:t>
        <a:bodyPr/>
        <a:lstStyle/>
        <a:p>
          <a:r>
            <a:rPr lang="en-US" dirty="0"/>
            <a:t>Advanced Scholar Pathway&gt; Pinellas Advanced Scholar Diploma Designation</a:t>
          </a:r>
        </a:p>
      </dgm:t>
    </dgm:pt>
    <dgm:pt modelId="{A28A7432-8A1B-4517-B788-75251976F7AD}" type="parTrans" cxnId="{1D25B4FE-5AE7-45B3-B3AB-DB9BFE4564CC}">
      <dgm:prSet/>
      <dgm:spPr/>
      <dgm:t>
        <a:bodyPr/>
        <a:lstStyle/>
        <a:p>
          <a:endParaRPr lang="en-US"/>
        </a:p>
      </dgm:t>
    </dgm:pt>
    <dgm:pt modelId="{6DD93C3C-E964-4C1B-B71E-E883418DAD4A}" type="sibTrans" cxnId="{1D25B4FE-5AE7-45B3-B3AB-DB9BFE4564CC}">
      <dgm:prSet/>
      <dgm:spPr/>
      <dgm:t>
        <a:bodyPr/>
        <a:lstStyle/>
        <a:p>
          <a:endParaRPr lang="en-US"/>
        </a:p>
      </dgm:t>
    </dgm:pt>
    <dgm:pt modelId="{B321E39D-0AAA-4058-8DF2-069AB70B7175}">
      <dgm:prSet/>
      <dgm:spPr/>
      <dgm:t>
        <a:bodyPr/>
        <a:lstStyle/>
        <a:p>
          <a:r>
            <a:rPr lang="en-US" dirty="0"/>
            <a:t>College Pathway&gt; Scholar Diploma Designation</a:t>
          </a:r>
        </a:p>
      </dgm:t>
    </dgm:pt>
    <dgm:pt modelId="{01C840FA-6BD8-4F2F-8CAA-DB806C6F6CB3}" type="parTrans" cxnId="{B225683B-B650-4D86-AABC-2304767FFD63}">
      <dgm:prSet/>
      <dgm:spPr/>
      <dgm:t>
        <a:bodyPr/>
        <a:lstStyle/>
        <a:p>
          <a:endParaRPr lang="en-US"/>
        </a:p>
      </dgm:t>
    </dgm:pt>
    <dgm:pt modelId="{5CF7A8B2-13A7-43D3-BDCD-D80BFA2AB347}" type="sibTrans" cxnId="{B225683B-B650-4D86-AABC-2304767FFD63}">
      <dgm:prSet/>
      <dgm:spPr/>
      <dgm:t>
        <a:bodyPr/>
        <a:lstStyle/>
        <a:p>
          <a:endParaRPr lang="en-US"/>
        </a:p>
      </dgm:t>
    </dgm:pt>
    <dgm:pt modelId="{AE9C28E0-A06B-498B-98DD-F5C48D3B9BC1}">
      <dgm:prSet/>
      <dgm:spPr/>
      <dgm:t>
        <a:bodyPr/>
        <a:lstStyle/>
        <a:p>
          <a:r>
            <a:rPr lang="en-US"/>
            <a:t>Technical/College Pathway&gt; Merit Diploma Designation</a:t>
          </a:r>
        </a:p>
      </dgm:t>
    </dgm:pt>
    <dgm:pt modelId="{EB599669-4912-4B26-8444-27EE1026E992}" type="parTrans" cxnId="{EEFB8B1C-4446-445B-86B0-B6B2BA2C5476}">
      <dgm:prSet/>
      <dgm:spPr/>
      <dgm:t>
        <a:bodyPr/>
        <a:lstStyle/>
        <a:p>
          <a:endParaRPr lang="en-US"/>
        </a:p>
      </dgm:t>
    </dgm:pt>
    <dgm:pt modelId="{BF92C44F-A419-4C31-B9FA-5B02C9F2C722}" type="sibTrans" cxnId="{EEFB8B1C-4446-445B-86B0-B6B2BA2C5476}">
      <dgm:prSet/>
      <dgm:spPr/>
      <dgm:t>
        <a:bodyPr/>
        <a:lstStyle/>
        <a:p>
          <a:endParaRPr lang="en-US"/>
        </a:p>
      </dgm:t>
    </dgm:pt>
    <dgm:pt modelId="{A3F5621B-8F68-4532-882D-2CF5D5FF35F6}" type="pres">
      <dgm:prSet presAssocID="{BE1F561E-465F-457A-AC0B-BE1796EFD292}" presName="Name0" presStyleCnt="0">
        <dgm:presLayoutVars>
          <dgm:dir/>
          <dgm:animLvl val="lvl"/>
          <dgm:resizeHandles val="exact"/>
        </dgm:presLayoutVars>
      </dgm:prSet>
      <dgm:spPr/>
    </dgm:pt>
    <dgm:pt modelId="{79D1DF91-BEB7-425B-81A1-B3C8DB0638CB}" type="pres">
      <dgm:prSet presAssocID="{A372B5DC-D159-4C07-8650-F1C5D1205688}" presName="boxAndChildren" presStyleCnt="0"/>
      <dgm:spPr/>
    </dgm:pt>
    <dgm:pt modelId="{E9909613-89E4-4010-98B3-2B80D36D0A44}" type="pres">
      <dgm:prSet presAssocID="{A372B5DC-D159-4C07-8650-F1C5D1205688}" presName="parentTextBox" presStyleLbl="node1" presStyleIdx="0" presStyleCnt="4"/>
      <dgm:spPr/>
    </dgm:pt>
    <dgm:pt modelId="{CBB0AC7C-7C0B-409F-8382-2735BA7405B6}" type="pres">
      <dgm:prSet presAssocID="{A372B5DC-D159-4C07-8650-F1C5D1205688}" presName="entireBox" presStyleLbl="node1" presStyleIdx="0" presStyleCnt="4"/>
      <dgm:spPr/>
    </dgm:pt>
    <dgm:pt modelId="{27981EE9-1111-4CE6-899D-ECD6980A6294}" type="pres">
      <dgm:prSet presAssocID="{A372B5DC-D159-4C07-8650-F1C5D1205688}" presName="descendantBox" presStyleCnt="0"/>
      <dgm:spPr/>
    </dgm:pt>
    <dgm:pt modelId="{D7963171-96D7-42EA-852F-C7EEC5A1F985}" type="pres">
      <dgm:prSet presAssocID="{342EEF95-1572-40F8-9F20-023CB1CB4B06}" presName="childTextBox" presStyleLbl="fgAccFollowNode1" presStyleIdx="0" presStyleCnt="3">
        <dgm:presLayoutVars>
          <dgm:bulletEnabled val="1"/>
        </dgm:presLayoutVars>
      </dgm:prSet>
      <dgm:spPr/>
    </dgm:pt>
    <dgm:pt modelId="{32050572-7B3C-4F13-BD64-CD769D8A41DD}" type="pres">
      <dgm:prSet presAssocID="{B321E39D-0AAA-4058-8DF2-069AB70B7175}" presName="childTextBox" presStyleLbl="fgAccFollowNode1" presStyleIdx="1" presStyleCnt="3">
        <dgm:presLayoutVars>
          <dgm:bulletEnabled val="1"/>
        </dgm:presLayoutVars>
      </dgm:prSet>
      <dgm:spPr/>
    </dgm:pt>
    <dgm:pt modelId="{73272902-3EBA-4BDE-A3B2-FE8DD150E11F}" type="pres">
      <dgm:prSet presAssocID="{AE9C28E0-A06B-498B-98DD-F5C48D3B9BC1}" presName="childTextBox" presStyleLbl="fgAccFollowNode1" presStyleIdx="2" presStyleCnt="3">
        <dgm:presLayoutVars>
          <dgm:bulletEnabled val="1"/>
        </dgm:presLayoutVars>
      </dgm:prSet>
      <dgm:spPr/>
    </dgm:pt>
    <dgm:pt modelId="{26CAD1A9-BA6E-4574-A84A-CF83E4F4C405}" type="pres">
      <dgm:prSet presAssocID="{FB1A9A2F-BDA8-417D-BEAB-BA453974B440}" presName="sp" presStyleCnt="0"/>
      <dgm:spPr/>
    </dgm:pt>
    <dgm:pt modelId="{DCBA92B6-7623-4817-9662-0E292291CAC3}" type="pres">
      <dgm:prSet presAssocID="{C2AA6906-665C-4285-83E3-45B8A26FA48C}" presName="arrowAndChildren" presStyleCnt="0"/>
      <dgm:spPr/>
    </dgm:pt>
    <dgm:pt modelId="{E6843840-04BB-4CE4-B347-8F621DE69744}" type="pres">
      <dgm:prSet presAssocID="{C2AA6906-665C-4285-83E3-45B8A26FA48C}" presName="parentTextArrow" presStyleLbl="node1" presStyleIdx="1" presStyleCnt="4"/>
      <dgm:spPr/>
    </dgm:pt>
    <dgm:pt modelId="{87CA5AD1-1BE9-4BBA-A276-8EDC3CED44F6}" type="pres">
      <dgm:prSet presAssocID="{D636D89F-C2D6-49BF-ADA2-8015AA78B062}" presName="sp" presStyleCnt="0"/>
      <dgm:spPr/>
    </dgm:pt>
    <dgm:pt modelId="{75890A70-8C35-4A07-B748-818D95B6D949}" type="pres">
      <dgm:prSet presAssocID="{FC33ABD8-99F6-473C-AA45-4C729CB9F2A3}" presName="arrowAndChildren" presStyleCnt="0"/>
      <dgm:spPr/>
    </dgm:pt>
    <dgm:pt modelId="{BBF4A6AE-08C9-4400-BDB7-2585751B87C7}" type="pres">
      <dgm:prSet presAssocID="{FC33ABD8-99F6-473C-AA45-4C729CB9F2A3}" presName="parentTextArrow" presStyleLbl="node1" presStyleIdx="2" presStyleCnt="4"/>
      <dgm:spPr/>
    </dgm:pt>
    <dgm:pt modelId="{0430D8A7-9013-4C47-AF84-72F937139827}" type="pres">
      <dgm:prSet presAssocID="{D36447AB-31BF-48FD-BBAA-127E479C4094}" presName="sp" presStyleCnt="0"/>
      <dgm:spPr/>
    </dgm:pt>
    <dgm:pt modelId="{490B9745-D78F-4AAD-953B-FD09286B6CDD}" type="pres">
      <dgm:prSet presAssocID="{974F27AD-F05B-4C85-9505-1E6AD82B5BD5}" presName="arrowAndChildren" presStyleCnt="0"/>
      <dgm:spPr/>
    </dgm:pt>
    <dgm:pt modelId="{A7E15ABF-A0FC-4A36-A734-D02C78FABDE9}" type="pres">
      <dgm:prSet presAssocID="{974F27AD-F05B-4C85-9505-1E6AD82B5BD5}" presName="parentTextArrow" presStyleLbl="node1" presStyleIdx="3" presStyleCnt="4" custLinFactNeighborX="-152" custLinFactNeighborY="-3547"/>
      <dgm:spPr/>
    </dgm:pt>
  </dgm:ptLst>
  <dgm:cxnLst>
    <dgm:cxn modelId="{DF332307-2897-4222-8CC4-D4309BE06BAB}" srcId="{BE1F561E-465F-457A-AC0B-BE1796EFD292}" destId="{974F27AD-F05B-4C85-9505-1E6AD82B5BD5}" srcOrd="0" destOrd="0" parTransId="{6C7A6E41-9615-46BA-B146-B91B54BB8172}" sibTransId="{D36447AB-31BF-48FD-BBAA-127E479C4094}"/>
    <dgm:cxn modelId="{EEFB8B1C-4446-445B-86B0-B6B2BA2C5476}" srcId="{A372B5DC-D159-4C07-8650-F1C5D1205688}" destId="{AE9C28E0-A06B-498B-98DD-F5C48D3B9BC1}" srcOrd="2" destOrd="0" parTransId="{EB599669-4912-4B26-8444-27EE1026E992}" sibTransId="{BF92C44F-A419-4C31-B9FA-5B02C9F2C722}"/>
    <dgm:cxn modelId="{26371F22-B22D-4C68-8BA2-A68FE93A3B34}" srcId="{BE1F561E-465F-457A-AC0B-BE1796EFD292}" destId="{A372B5DC-D159-4C07-8650-F1C5D1205688}" srcOrd="3" destOrd="0" parTransId="{9A6BB4D9-4B30-4EED-AA81-C6895A94DA0E}" sibTransId="{0A819C57-7D02-44DF-8539-1D774037F8F8}"/>
    <dgm:cxn modelId="{67BB7D22-AF6B-415F-948A-39460047057E}" type="presOf" srcId="{BE1F561E-465F-457A-AC0B-BE1796EFD292}" destId="{A3F5621B-8F68-4532-882D-2CF5D5FF35F6}" srcOrd="0" destOrd="0" presId="urn:microsoft.com/office/officeart/2005/8/layout/process4"/>
    <dgm:cxn modelId="{FE9C3C2C-4E90-463F-84E2-1F1CFDE23ABF}" srcId="{BE1F561E-465F-457A-AC0B-BE1796EFD292}" destId="{FC33ABD8-99F6-473C-AA45-4C729CB9F2A3}" srcOrd="1" destOrd="0" parTransId="{704CA8A8-4DD0-4C66-9F82-44ADD21C898F}" sibTransId="{D636D89F-C2D6-49BF-ADA2-8015AA78B062}"/>
    <dgm:cxn modelId="{53EAD831-5511-4E50-93F3-461C1CCAD3AF}" type="presOf" srcId="{A372B5DC-D159-4C07-8650-F1C5D1205688}" destId="{E9909613-89E4-4010-98B3-2B80D36D0A44}" srcOrd="0" destOrd="0" presId="urn:microsoft.com/office/officeart/2005/8/layout/process4"/>
    <dgm:cxn modelId="{C3DC2E36-BAAB-4E56-8584-1051A4DECF32}" srcId="{BE1F561E-465F-457A-AC0B-BE1796EFD292}" destId="{C2AA6906-665C-4285-83E3-45B8A26FA48C}" srcOrd="2" destOrd="0" parTransId="{B6E8930D-D86E-4D09-ACD7-8D49F83D129F}" sibTransId="{FB1A9A2F-BDA8-417D-BEAB-BA453974B440}"/>
    <dgm:cxn modelId="{B225683B-B650-4D86-AABC-2304767FFD63}" srcId="{A372B5DC-D159-4C07-8650-F1C5D1205688}" destId="{B321E39D-0AAA-4058-8DF2-069AB70B7175}" srcOrd="1" destOrd="0" parTransId="{01C840FA-6BD8-4F2F-8CAA-DB806C6F6CB3}" sibTransId="{5CF7A8B2-13A7-43D3-BDCD-D80BFA2AB347}"/>
    <dgm:cxn modelId="{5C0B6661-05F8-4C7E-817B-C9E8F5B214F6}" type="presOf" srcId="{342EEF95-1572-40F8-9F20-023CB1CB4B06}" destId="{D7963171-96D7-42EA-852F-C7EEC5A1F985}" srcOrd="0" destOrd="0" presId="urn:microsoft.com/office/officeart/2005/8/layout/process4"/>
    <dgm:cxn modelId="{98151A45-95F2-4320-9E6A-60B7DB6E4004}" type="presOf" srcId="{A372B5DC-D159-4C07-8650-F1C5D1205688}" destId="{CBB0AC7C-7C0B-409F-8382-2735BA7405B6}" srcOrd="1" destOrd="0" presId="urn:microsoft.com/office/officeart/2005/8/layout/process4"/>
    <dgm:cxn modelId="{7F963A4F-EBB8-4933-BDD4-405233FBDDD6}" type="presOf" srcId="{C2AA6906-665C-4285-83E3-45B8A26FA48C}" destId="{E6843840-04BB-4CE4-B347-8F621DE69744}" srcOrd="0" destOrd="0" presId="urn:microsoft.com/office/officeart/2005/8/layout/process4"/>
    <dgm:cxn modelId="{0142F981-9B1F-4003-95AF-4CEA22ABB480}" type="presOf" srcId="{974F27AD-F05B-4C85-9505-1E6AD82B5BD5}" destId="{A7E15ABF-A0FC-4A36-A734-D02C78FABDE9}" srcOrd="0" destOrd="0" presId="urn:microsoft.com/office/officeart/2005/8/layout/process4"/>
    <dgm:cxn modelId="{4C14FAD1-E53C-4C0B-B47F-AF78BC67AC4F}" type="presOf" srcId="{AE9C28E0-A06B-498B-98DD-F5C48D3B9BC1}" destId="{73272902-3EBA-4BDE-A3B2-FE8DD150E11F}" srcOrd="0" destOrd="0" presId="urn:microsoft.com/office/officeart/2005/8/layout/process4"/>
    <dgm:cxn modelId="{6F4BE0E3-7E2C-4718-A703-8FED115BF0A0}" type="presOf" srcId="{FC33ABD8-99F6-473C-AA45-4C729CB9F2A3}" destId="{BBF4A6AE-08C9-4400-BDB7-2585751B87C7}" srcOrd="0" destOrd="0" presId="urn:microsoft.com/office/officeart/2005/8/layout/process4"/>
    <dgm:cxn modelId="{E4D4E5EA-FA42-451F-A676-58F479856A55}" type="presOf" srcId="{B321E39D-0AAA-4058-8DF2-069AB70B7175}" destId="{32050572-7B3C-4F13-BD64-CD769D8A41DD}" srcOrd="0" destOrd="0" presId="urn:microsoft.com/office/officeart/2005/8/layout/process4"/>
    <dgm:cxn modelId="{1D25B4FE-5AE7-45B3-B3AB-DB9BFE4564CC}" srcId="{A372B5DC-D159-4C07-8650-F1C5D1205688}" destId="{342EEF95-1572-40F8-9F20-023CB1CB4B06}" srcOrd="0" destOrd="0" parTransId="{A28A7432-8A1B-4517-B788-75251976F7AD}" sibTransId="{6DD93C3C-E964-4C1B-B71E-E883418DAD4A}"/>
    <dgm:cxn modelId="{5F73DE5A-169B-426B-8DAF-C9C7DF15C44B}" type="presParOf" srcId="{A3F5621B-8F68-4532-882D-2CF5D5FF35F6}" destId="{79D1DF91-BEB7-425B-81A1-B3C8DB0638CB}" srcOrd="0" destOrd="0" presId="urn:microsoft.com/office/officeart/2005/8/layout/process4"/>
    <dgm:cxn modelId="{97E008F7-4E2F-4217-A8DC-6999FF564518}" type="presParOf" srcId="{79D1DF91-BEB7-425B-81A1-B3C8DB0638CB}" destId="{E9909613-89E4-4010-98B3-2B80D36D0A44}" srcOrd="0" destOrd="0" presId="urn:microsoft.com/office/officeart/2005/8/layout/process4"/>
    <dgm:cxn modelId="{73AA4F50-C778-4459-9C95-9529AC5124A5}" type="presParOf" srcId="{79D1DF91-BEB7-425B-81A1-B3C8DB0638CB}" destId="{CBB0AC7C-7C0B-409F-8382-2735BA7405B6}" srcOrd="1" destOrd="0" presId="urn:microsoft.com/office/officeart/2005/8/layout/process4"/>
    <dgm:cxn modelId="{A3D63EF2-4898-4557-88C3-EEB6BAF6A001}" type="presParOf" srcId="{79D1DF91-BEB7-425B-81A1-B3C8DB0638CB}" destId="{27981EE9-1111-4CE6-899D-ECD6980A6294}" srcOrd="2" destOrd="0" presId="urn:microsoft.com/office/officeart/2005/8/layout/process4"/>
    <dgm:cxn modelId="{EADC642E-1B2D-4C38-849F-A582262E7D27}" type="presParOf" srcId="{27981EE9-1111-4CE6-899D-ECD6980A6294}" destId="{D7963171-96D7-42EA-852F-C7EEC5A1F985}" srcOrd="0" destOrd="0" presId="urn:microsoft.com/office/officeart/2005/8/layout/process4"/>
    <dgm:cxn modelId="{12B33301-CF26-414F-92B4-5B4223E46621}" type="presParOf" srcId="{27981EE9-1111-4CE6-899D-ECD6980A6294}" destId="{32050572-7B3C-4F13-BD64-CD769D8A41DD}" srcOrd="1" destOrd="0" presId="urn:microsoft.com/office/officeart/2005/8/layout/process4"/>
    <dgm:cxn modelId="{4D9ADD59-B2A5-42F3-AD6F-C020FAE5489A}" type="presParOf" srcId="{27981EE9-1111-4CE6-899D-ECD6980A6294}" destId="{73272902-3EBA-4BDE-A3B2-FE8DD150E11F}" srcOrd="2" destOrd="0" presId="urn:microsoft.com/office/officeart/2005/8/layout/process4"/>
    <dgm:cxn modelId="{D098923A-085D-4C2C-89BD-8ED8B660B953}" type="presParOf" srcId="{A3F5621B-8F68-4532-882D-2CF5D5FF35F6}" destId="{26CAD1A9-BA6E-4574-A84A-CF83E4F4C405}" srcOrd="1" destOrd="0" presId="urn:microsoft.com/office/officeart/2005/8/layout/process4"/>
    <dgm:cxn modelId="{96B6B28B-29D9-40D1-A785-A9C7DF0B3059}" type="presParOf" srcId="{A3F5621B-8F68-4532-882D-2CF5D5FF35F6}" destId="{DCBA92B6-7623-4817-9662-0E292291CAC3}" srcOrd="2" destOrd="0" presId="urn:microsoft.com/office/officeart/2005/8/layout/process4"/>
    <dgm:cxn modelId="{4A37CAAB-4AE3-49E2-A0D9-32A665D670AE}" type="presParOf" srcId="{DCBA92B6-7623-4817-9662-0E292291CAC3}" destId="{E6843840-04BB-4CE4-B347-8F621DE69744}" srcOrd="0" destOrd="0" presId="urn:microsoft.com/office/officeart/2005/8/layout/process4"/>
    <dgm:cxn modelId="{E36B7340-A509-48B8-B1BA-D141F923B8DD}" type="presParOf" srcId="{A3F5621B-8F68-4532-882D-2CF5D5FF35F6}" destId="{87CA5AD1-1BE9-4BBA-A276-8EDC3CED44F6}" srcOrd="3" destOrd="0" presId="urn:microsoft.com/office/officeart/2005/8/layout/process4"/>
    <dgm:cxn modelId="{43D0FF67-FCAE-4BD5-8493-CF4F83FB52F9}" type="presParOf" srcId="{A3F5621B-8F68-4532-882D-2CF5D5FF35F6}" destId="{75890A70-8C35-4A07-B748-818D95B6D949}" srcOrd="4" destOrd="0" presId="urn:microsoft.com/office/officeart/2005/8/layout/process4"/>
    <dgm:cxn modelId="{1FA2D329-8196-4AD2-8369-3FC18172EF44}" type="presParOf" srcId="{75890A70-8C35-4A07-B748-818D95B6D949}" destId="{BBF4A6AE-08C9-4400-BDB7-2585751B87C7}" srcOrd="0" destOrd="0" presId="urn:microsoft.com/office/officeart/2005/8/layout/process4"/>
    <dgm:cxn modelId="{5140F229-5190-49AE-9D97-4005EA384F39}" type="presParOf" srcId="{A3F5621B-8F68-4532-882D-2CF5D5FF35F6}" destId="{0430D8A7-9013-4C47-AF84-72F937139827}" srcOrd="5" destOrd="0" presId="urn:microsoft.com/office/officeart/2005/8/layout/process4"/>
    <dgm:cxn modelId="{D5930F4B-3F1D-4C9B-9C58-3E0130823BFE}" type="presParOf" srcId="{A3F5621B-8F68-4532-882D-2CF5D5FF35F6}" destId="{490B9745-D78F-4AAD-953B-FD09286B6CDD}" srcOrd="6" destOrd="0" presId="urn:microsoft.com/office/officeart/2005/8/layout/process4"/>
    <dgm:cxn modelId="{836C16BF-8730-4CB5-BC45-FE2FFF116477}" type="presParOf" srcId="{490B9745-D78F-4AAD-953B-FD09286B6CDD}" destId="{A7E15ABF-A0FC-4A36-A734-D02C78FABDE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05FC79-6A13-4FCA-A15B-B0E85364521E}" type="doc">
      <dgm:prSet loTypeId="urn:microsoft.com/office/officeart/2005/8/layout/vList5" loCatId="list" qsTypeId="urn:microsoft.com/office/officeart/2005/8/quickstyle/simple4" qsCatId="simple" csTypeId="urn:microsoft.com/office/officeart/2005/8/colors/colorful1" csCatId="colorful"/>
      <dgm:spPr/>
      <dgm:t>
        <a:bodyPr/>
        <a:lstStyle/>
        <a:p>
          <a:endParaRPr lang="en-US"/>
        </a:p>
      </dgm:t>
    </dgm:pt>
    <dgm:pt modelId="{D6BD1446-6622-434B-9A03-FF1FB7B5CF87}">
      <dgm:prSet/>
      <dgm:spPr/>
      <dgm:t>
        <a:bodyPr/>
        <a:lstStyle/>
        <a:p>
          <a:r>
            <a:rPr lang="en-US" b="1"/>
            <a:t>Advanced Scholar Pathway</a:t>
          </a:r>
          <a:endParaRPr lang="en-US"/>
        </a:p>
      </dgm:t>
    </dgm:pt>
    <dgm:pt modelId="{E8699ACC-B898-4B06-A60B-FE4AB095B772}" type="parTrans" cxnId="{4B0BAE23-ED16-4369-82F1-A37C967D7C14}">
      <dgm:prSet/>
      <dgm:spPr/>
      <dgm:t>
        <a:bodyPr/>
        <a:lstStyle/>
        <a:p>
          <a:endParaRPr lang="en-US"/>
        </a:p>
      </dgm:t>
    </dgm:pt>
    <dgm:pt modelId="{8B0671F4-587C-45AC-91F6-789AB2FD0C7B}" type="sibTrans" cxnId="{4B0BAE23-ED16-4369-82F1-A37C967D7C14}">
      <dgm:prSet/>
      <dgm:spPr/>
      <dgm:t>
        <a:bodyPr/>
        <a:lstStyle/>
        <a:p>
          <a:endParaRPr lang="en-US"/>
        </a:p>
      </dgm:t>
    </dgm:pt>
    <dgm:pt modelId="{8068A2F2-BF7A-45D4-A087-BFF4026084C7}">
      <dgm:prSet/>
      <dgm:spPr/>
      <dgm:t>
        <a:bodyPr/>
        <a:lstStyle/>
        <a:p>
          <a:r>
            <a:rPr lang="en-US"/>
            <a:t>This course of study includes a rigorous level of required and elective courses that best prepare students seeking admittance to competitive four-year universities both in and out of state. This includes all students pursuing an AICE and IB diploma.</a:t>
          </a:r>
        </a:p>
      </dgm:t>
    </dgm:pt>
    <dgm:pt modelId="{061B69C0-A4D3-4001-8B2F-056940D908E3}" type="parTrans" cxnId="{6B792157-00F2-4209-A90F-268052EC5EF3}">
      <dgm:prSet/>
      <dgm:spPr/>
      <dgm:t>
        <a:bodyPr/>
        <a:lstStyle/>
        <a:p>
          <a:endParaRPr lang="en-US"/>
        </a:p>
      </dgm:t>
    </dgm:pt>
    <dgm:pt modelId="{5E0B8355-0A2F-43E1-9942-5229BD372A1B}" type="sibTrans" cxnId="{6B792157-00F2-4209-A90F-268052EC5EF3}">
      <dgm:prSet/>
      <dgm:spPr/>
      <dgm:t>
        <a:bodyPr/>
        <a:lstStyle/>
        <a:p>
          <a:endParaRPr lang="en-US"/>
        </a:p>
      </dgm:t>
    </dgm:pt>
    <dgm:pt modelId="{A8413B41-6483-44B3-89C0-35530777A63E}">
      <dgm:prSet/>
      <dgm:spPr/>
      <dgm:t>
        <a:bodyPr/>
        <a:lstStyle/>
        <a:p>
          <a:r>
            <a:rPr lang="en-US" b="1"/>
            <a:t>College Pathway (Scholar) </a:t>
          </a:r>
          <a:endParaRPr lang="en-US"/>
        </a:p>
      </dgm:t>
    </dgm:pt>
    <dgm:pt modelId="{46395F50-B515-43BA-A9C8-99F463B31FE4}" type="parTrans" cxnId="{F1C391AC-D007-4167-B3AC-1E1958838232}">
      <dgm:prSet/>
      <dgm:spPr/>
      <dgm:t>
        <a:bodyPr/>
        <a:lstStyle/>
        <a:p>
          <a:endParaRPr lang="en-US"/>
        </a:p>
      </dgm:t>
    </dgm:pt>
    <dgm:pt modelId="{4C4963BE-C1F1-43C7-ACB4-0D8F1E50F4E6}" type="sibTrans" cxnId="{F1C391AC-D007-4167-B3AC-1E1958838232}">
      <dgm:prSet/>
      <dgm:spPr/>
      <dgm:t>
        <a:bodyPr/>
        <a:lstStyle/>
        <a:p>
          <a:endParaRPr lang="en-US"/>
        </a:p>
      </dgm:t>
    </dgm:pt>
    <dgm:pt modelId="{73330439-8282-4230-B85C-20BE6288FCB1}">
      <dgm:prSet/>
      <dgm:spPr/>
      <dgm:t>
        <a:bodyPr/>
        <a:lstStyle/>
        <a:p>
          <a:r>
            <a:rPr lang="en-US"/>
            <a:t>This course of study includes a rigorous level of required and elective courses that best prepare students for entry into a college or four year university both in and out of state.</a:t>
          </a:r>
        </a:p>
      </dgm:t>
    </dgm:pt>
    <dgm:pt modelId="{A9929B57-FA52-4962-93E6-5BEDE71EF4A8}" type="parTrans" cxnId="{4C77CCD3-A22C-454B-8C8F-FBB8F52F9413}">
      <dgm:prSet/>
      <dgm:spPr/>
      <dgm:t>
        <a:bodyPr/>
        <a:lstStyle/>
        <a:p>
          <a:endParaRPr lang="en-US"/>
        </a:p>
      </dgm:t>
    </dgm:pt>
    <dgm:pt modelId="{0B5CFC3D-E8E1-4B1D-8C72-D70C4FE8B06F}" type="sibTrans" cxnId="{4C77CCD3-A22C-454B-8C8F-FBB8F52F9413}">
      <dgm:prSet/>
      <dgm:spPr/>
      <dgm:t>
        <a:bodyPr/>
        <a:lstStyle/>
        <a:p>
          <a:endParaRPr lang="en-US"/>
        </a:p>
      </dgm:t>
    </dgm:pt>
    <dgm:pt modelId="{A648698F-27B0-4869-88E3-B3CAB167BFC6}">
      <dgm:prSet/>
      <dgm:spPr/>
      <dgm:t>
        <a:bodyPr/>
        <a:lstStyle/>
        <a:p>
          <a:r>
            <a:rPr lang="en-US" b="1"/>
            <a:t>Technical/College Pathway (Merit)</a:t>
          </a:r>
          <a:endParaRPr lang="en-US"/>
        </a:p>
      </dgm:t>
    </dgm:pt>
    <dgm:pt modelId="{7835B180-2508-40FD-834C-923C1F4A1587}" type="parTrans" cxnId="{E1226F56-4010-49D1-8CA2-3A90C197A2BA}">
      <dgm:prSet/>
      <dgm:spPr/>
      <dgm:t>
        <a:bodyPr/>
        <a:lstStyle/>
        <a:p>
          <a:endParaRPr lang="en-US"/>
        </a:p>
      </dgm:t>
    </dgm:pt>
    <dgm:pt modelId="{2C7D237A-0514-4260-A0B9-AD75E186BB22}" type="sibTrans" cxnId="{E1226F56-4010-49D1-8CA2-3A90C197A2BA}">
      <dgm:prSet/>
      <dgm:spPr/>
      <dgm:t>
        <a:bodyPr/>
        <a:lstStyle/>
        <a:p>
          <a:endParaRPr lang="en-US"/>
        </a:p>
      </dgm:t>
    </dgm:pt>
    <dgm:pt modelId="{0658F785-D30D-461A-B179-F909570C7948}">
      <dgm:prSet/>
      <dgm:spPr/>
      <dgm:t>
        <a:bodyPr/>
        <a:lstStyle/>
        <a:p>
          <a:r>
            <a:rPr lang="en-US" dirty="0"/>
            <a:t>This course of study offers the opportunity for students to challenge themselves in specific academic and elective areas of interest, earn nationally recognized industry certifications, and pursue entry into a post- secondary technical school or state college.</a:t>
          </a:r>
        </a:p>
      </dgm:t>
    </dgm:pt>
    <dgm:pt modelId="{CF66AB9B-625B-44EB-B736-E68523AABFC0}" type="parTrans" cxnId="{ED36B878-B7EB-4C10-A323-4A49A8A346C7}">
      <dgm:prSet/>
      <dgm:spPr/>
      <dgm:t>
        <a:bodyPr/>
        <a:lstStyle/>
        <a:p>
          <a:endParaRPr lang="en-US"/>
        </a:p>
      </dgm:t>
    </dgm:pt>
    <dgm:pt modelId="{A5114673-85F9-43CC-AA23-8B2038A902EF}" type="sibTrans" cxnId="{ED36B878-B7EB-4C10-A323-4A49A8A346C7}">
      <dgm:prSet/>
      <dgm:spPr/>
      <dgm:t>
        <a:bodyPr/>
        <a:lstStyle/>
        <a:p>
          <a:endParaRPr lang="en-US"/>
        </a:p>
      </dgm:t>
    </dgm:pt>
    <dgm:pt modelId="{7814B265-1415-4890-9E34-AC3BD4413444}" type="pres">
      <dgm:prSet presAssocID="{7C05FC79-6A13-4FCA-A15B-B0E85364521E}" presName="Name0" presStyleCnt="0">
        <dgm:presLayoutVars>
          <dgm:dir/>
          <dgm:animLvl val="lvl"/>
          <dgm:resizeHandles val="exact"/>
        </dgm:presLayoutVars>
      </dgm:prSet>
      <dgm:spPr/>
    </dgm:pt>
    <dgm:pt modelId="{F1659953-E7E8-4E9A-B626-0C55D9BEEC19}" type="pres">
      <dgm:prSet presAssocID="{D6BD1446-6622-434B-9A03-FF1FB7B5CF87}" presName="linNode" presStyleCnt="0"/>
      <dgm:spPr/>
    </dgm:pt>
    <dgm:pt modelId="{1B125C1C-3593-4F92-8A23-593906A08F05}" type="pres">
      <dgm:prSet presAssocID="{D6BD1446-6622-434B-9A03-FF1FB7B5CF87}" presName="parentText" presStyleLbl="node1" presStyleIdx="0" presStyleCnt="3">
        <dgm:presLayoutVars>
          <dgm:chMax val="1"/>
          <dgm:bulletEnabled val="1"/>
        </dgm:presLayoutVars>
      </dgm:prSet>
      <dgm:spPr/>
    </dgm:pt>
    <dgm:pt modelId="{08D01BA2-79F8-417B-B18F-91641E8925F3}" type="pres">
      <dgm:prSet presAssocID="{D6BD1446-6622-434B-9A03-FF1FB7B5CF87}" presName="descendantText" presStyleLbl="alignAccFollowNode1" presStyleIdx="0" presStyleCnt="3">
        <dgm:presLayoutVars>
          <dgm:bulletEnabled val="1"/>
        </dgm:presLayoutVars>
      </dgm:prSet>
      <dgm:spPr/>
    </dgm:pt>
    <dgm:pt modelId="{89A629B7-4E72-4170-95FD-FA8153B05DD8}" type="pres">
      <dgm:prSet presAssocID="{8B0671F4-587C-45AC-91F6-789AB2FD0C7B}" presName="sp" presStyleCnt="0"/>
      <dgm:spPr/>
    </dgm:pt>
    <dgm:pt modelId="{83707617-8DA8-494C-9643-42837516A880}" type="pres">
      <dgm:prSet presAssocID="{A8413B41-6483-44B3-89C0-35530777A63E}" presName="linNode" presStyleCnt="0"/>
      <dgm:spPr/>
    </dgm:pt>
    <dgm:pt modelId="{D7842428-ED9F-4C4F-A6C5-1DDB7A82A89D}" type="pres">
      <dgm:prSet presAssocID="{A8413B41-6483-44B3-89C0-35530777A63E}" presName="parentText" presStyleLbl="node1" presStyleIdx="1" presStyleCnt="3">
        <dgm:presLayoutVars>
          <dgm:chMax val="1"/>
          <dgm:bulletEnabled val="1"/>
        </dgm:presLayoutVars>
      </dgm:prSet>
      <dgm:spPr/>
    </dgm:pt>
    <dgm:pt modelId="{A46E08BD-D22D-47C5-A27E-9CFCC5E6A80B}" type="pres">
      <dgm:prSet presAssocID="{A8413B41-6483-44B3-89C0-35530777A63E}" presName="descendantText" presStyleLbl="alignAccFollowNode1" presStyleIdx="1" presStyleCnt="3">
        <dgm:presLayoutVars>
          <dgm:bulletEnabled val="1"/>
        </dgm:presLayoutVars>
      </dgm:prSet>
      <dgm:spPr/>
    </dgm:pt>
    <dgm:pt modelId="{4AF6BCAD-F039-4C25-BC0C-6DDA8263FE6C}" type="pres">
      <dgm:prSet presAssocID="{4C4963BE-C1F1-43C7-ACB4-0D8F1E50F4E6}" presName="sp" presStyleCnt="0"/>
      <dgm:spPr/>
    </dgm:pt>
    <dgm:pt modelId="{6AA6BAE2-1DFD-4A13-9094-97F724A69E76}" type="pres">
      <dgm:prSet presAssocID="{A648698F-27B0-4869-88E3-B3CAB167BFC6}" presName="linNode" presStyleCnt="0"/>
      <dgm:spPr/>
    </dgm:pt>
    <dgm:pt modelId="{B9DC071F-0605-4D3C-BAC9-E65623866683}" type="pres">
      <dgm:prSet presAssocID="{A648698F-27B0-4869-88E3-B3CAB167BFC6}" presName="parentText" presStyleLbl="node1" presStyleIdx="2" presStyleCnt="3">
        <dgm:presLayoutVars>
          <dgm:chMax val="1"/>
          <dgm:bulletEnabled val="1"/>
        </dgm:presLayoutVars>
      </dgm:prSet>
      <dgm:spPr/>
    </dgm:pt>
    <dgm:pt modelId="{65191ABE-1787-48C8-B51D-313CC64B6811}" type="pres">
      <dgm:prSet presAssocID="{A648698F-27B0-4869-88E3-B3CAB167BFC6}" presName="descendantText" presStyleLbl="alignAccFollowNode1" presStyleIdx="2" presStyleCnt="3">
        <dgm:presLayoutVars>
          <dgm:bulletEnabled val="1"/>
        </dgm:presLayoutVars>
      </dgm:prSet>
      <dgm:spPr/>
    </dgm:pt>
  </dgm:ptLst>
  <dgm:cxnLst>
    <dgm:cxn modelId="{4B0BAE23-ED16-4369-82F1-A37C967D7C14}" srcId="{7C05FC79-6A13-4FCA-A15B-B0E85364521E}" destId="{D6BD1446-6622-434B-9A03-FF1FB7B5CF87}" srcOrd="0" destOrd="0" parTransId="{E8699ACC-B898-4B06-A60B-FE4AB095B772}" sibTransId="{8B0671F4-587C-45AC-91F6-789AB2FD0C7B}"/>
    <dgm:cxn modelId="{E1226F56-4010-49D1-8CA2-3A90C197A2BA}" srcId="{7C05FC79-6A13-4FCA-A15B-B0E85364521E}" destId="{A648698F-27B0-4869-88E3-B3CAB167BFC6}" srcOrd="2" destOrd="0" parTransId="{7835B180-2508-40FD-834C-923C1F4A1587}" sibTransId="{2C7D237A-0514-4260-A0B9-AD75E186BB22}"/>
    <dgm:cxn modelId="{DBE71357-5C7D-46DB-A2AE-ADF636BC6E33}" type="presOf" srcId="{A648698F-27B0-4869-88E3-B3CAB167BFC6}" destId="{B9DC071F-0605-4D3C-BAC9-E65623866683}" srcOrd="0" destOrd="0" presId="urn:microsoft.com/office/officeart/2005/8/layout/vList5"/>
    <dgm:cxn modelId="{6B792157-00F2-4209-A90F-268052EC5EF3}" srcId="{D6BD1446-6622-434B-9A03-FF1FB7B5CF87}" destId="{8068A2F2-BF7A-45D4-A087-BFF4026084C7}" srcOrd="0" destOrd="0" parTransId="{061B69C0-A4D3-4001-8B2F-056940D908E3}" sibTransId="{5E0B8355-0A2F-43E1-9942-5229BD372A1B}"/>
    <dgm:cxn modelId="{ED36B878-B7EB-4C10-A323-4A49A8A346C7}" srcId="{A648698F-27B0-4869-88E3-B3CAB167BFC6}" destId="{0658F785-D30D-461A-B179-F909570C7948}" srcOrd="0" destOrd="0" parTransId="{CF66AB9B-625B-44EB-B736-E68523AABFC0}" sibTransId="{A5114673-85F9-43CC-AA23-8B2038A902EF}"/>
    <dgm:cxn modelId="{FDF04D8D-791B-42A0-B81F-58154FC0C85A}" type="presOf" srcId="{8068A2F2-BF7A-45D4-A087-BFF4026084C7}" destId="{08D01BA2-79F8-417B-B18F-91641E8925F3}" srcOrd="0" destOrd="0" presId="urn:microsoft.com/office/officeart/2005/8/layout/vList5"/>
    <dgm:cxn modelId="{89990499-A7A0-4B40-AFF8-40D2E3DF797D}" type="presOf" srcId="{0658F785-D30D-461A-B179-F909570C7948}" destId="{65191ABE-1787-48C8-B51D-313CC64B6811}" srcOrd="0" destOrd="0" presId="urn:microsoft.com/office/officeart/2005/8/layout/vList5"/>
    <dgm:cxn modelId="{F1C391AC-D007-4167-B3AC-1E1958838232}" srcId="{7C05FC79-6A13-4FCA-A15B-B0E85364521E}" destId="{A8413B41-6483-44B3-89C0-35530777A63E}" srcOrd="1" destOrd="0" parTransId="{46395F50-B515-43BA-A9C8-99F463B31FE4}" sibTransId="{4C4963BE-C1F1-43C7-ACB4-0D8F1E50F4E6}"/>
    <dgm:cxn modelId="{9881E8C1-00D9-409D-BD72-7E8DBE636D4D}" type="presOf" srcId="{A8413B41-6483-44B3-89C0-35530777A63E}" destId="{D7842428-ED9F-4C4F-A6C5-1DDB7A82A89D}" srcOrd="0" destOrd="0" presId="urn:microsoft.com/office/officeart/2005/8/layout/vList5"/>
    <dgm:cxn modelId="{4C77CCD3-A22C-454B-8C8F-FBB8F52F9413}" srcId="{A8413B41-6483-44B3-89C0-35530777A63E}" destId="{73330439-8282-4230-B85C-20BE6288FCB1}" srcOrd="0" destOrd="0" parTransId="{A9929B57-FA52-4962-93E6-5BEDE71EF4A8}" sibTransId="{0B5CFC3D-E8E1-4B1D-8C72-D70C4FE8B06F}"/>
    <dgm:cxn modelId="{9C842BD9-35C8-4016-9179-8A154111AC6C}" type="presOf" srcId="{73330439-8282-4230-B85C-20BE6288FCB1}" destId="{A46E08BD-D22D-47C5-A27E-9CFCC5E6A80B}" srcOrd="0" destOrd="0" presId="urn:microsoft.com/office/officeart/2005/8/layout/vList5"/>
    <dgm:cxn modelId="{13062EE6-CE91-4DCB-956B-B41377406965}" type="presOf" srcId="{7C05FC79-6A13-4FCA-A15B-B0E85364521E}" destId="{7814B265-1415-4890-9E34-AC3BD4413444}" srcOrd="0" destOrd="0" presId="urn:microsoft.com/office/officeart/2005/8/layout/vList5"/>
    <dgm:cxn modelId="{D8B72FFC-D88F-495B-9C79-B610639ECE7B}" type="presOf" srcId="{D6BD1446-6622-434B-9A03-FF1FB7B5CF87}" destId="{1B125C1C-3593-4F92-8A23-593906A08F05}" srcOrd="0" destOrd="0" presId="urn:microsoft.com/office/officeart/2005/8/layout/vList5"/>
    <dgm:cxn modelId="{4BFD580A-977D-4083-8D37-A09FBEE016BD}" type="presParOf" srcId="{7814B265-1415-4890-9E34-AC3BD4413444}" destId="{F1659953-E7E8-4E9A-B626-0C55D9BEEC19}" srcOrd="0" destOrd="0" presId="urn:microsoft.com/office/officeart/2005/8/layout/vList5"/>
    <dgm:cxn modelId="{00CFED5E-9CC1-4E6C-AF29-C664E6A7EDFB}" type="presParOf" srcId="{F1659953-E7E8-4E9A-B626-0C55D9BEEC19}" destId="{1B125C1C-3593-4F92-8A23-593906A08F05}" srcOrd="0" destOrd="0" presId="urn:microsoft.com/office/officeart/2005/8/layout/vList5"/>
    <dgm:cxn modelId="{91D98750-507B-435E-861E-931DE35F6B4F}" type="presParOf" srcId="{F1659953-E7E8-4E9A-B626-0C55D9BEEC19}" destId="{08D01BA2-79F8-417B-B18F-91641E8925F3}" srcOrd="1" destOrd="0" presId="urn:microsoft.com/office/officeart/2005/8/layout/vList5"/>
    <dgm:cxn modelId="{C287AC36-53B8-4477-A472-5630ED5DD40F}" type="presParOf" srcId="{7814B265-1415-4890-9E34-AC3BD4413444}" destId="{89A629B7-4E72-4170-95FD-FA8153B05DD8}" srcOrd="1" destOrd="0" presId="urn:microsoft.com/office/officeart/2005/8/layout/vList5"/>
    <dgm:cxn modelId="{D9BE03D8-C17B-44F1-BB6F-1F11528BEA09}" type="presParOf" srcId="{7814B265-1415-4890-9E34-AC3BD4413444}" destId="{83707617-8DA8-494C-9643-42837516A880}" srcOrd="2" destOrd="0" presId="urn:microsoft.com/office/officeart/2005/8/layout/vList5"/>
    <dgm:cxn modelId="{8BBDF491-B927-4305-9D93-CBFDF28E67C0}" type="presParOf" srcId="{83707617-8DA8-494C-9643-42837516A880}" destId="{D7842428-ED9F-4C4F-A6C5-1DDB7A82A89D}" srcOrd="0" destOrd="0" presId="urn:microsoft.com/office/officeart/2005/8/layout/vList5"/>
    <dgm:cxn modelId="{BF8EB43F-0672-4065-9842-221D97B5E71F}" type="presParOf" srcId="{83707617-8DA8-494C-9643-42837516A880}" destId="{A46E08BD-D22D-47C5-A27E-9CFCC5E6A80B}" srcOrd="1" destOrd="0" presId="urn:microsoft.com/office/officeart/2005/8/layout/vList5"/>
    <dgm:cxn modelId="{B31AAF31-B5DA-48A2-B3C3-A6A970F126D1}" type="presParOf" srcId="{7814B265-1415-4890-9E34-AC3BD4413444}" destId="{4AF6BCAD-F039-4C25-BC0C-6DDA8263FE6C}" srcOrd="3" destOrd="0" presId="urn:microsoft.com/office/officeart/2005/8/layout/vList5"/>
    <dgm:cxn modelId="{C00046D5-8389-418B-B5CF-CC37A591D4ED}" type="presParOf" srcId="{7814B265-1415-4890-9E34-AC3BD4413444}" destId="{6AA6BAE2-1DFD-4A13-9094-97F724A69E76}" srcOrd="4" destOrd="0" presId="urn:microsoft.com/office/officeart/2005/8/layout/vList5"/>
    <dgm:cxn modelId="{1F53C6B9-58D9-4806-8989-D5098926676D}" type="presParOf" srcId="{6AA6BAE2-1DFD-4A13-9094-97F724A69E76}" destId="{B9DC071F-0605-4D3C-BAC9-E65623866683}" srcOrd="0" destOrd="0" presId="urn:microsoft.com/office/officeart/2005/8/layout/vList5"/>
    <dgm:cxn modelId="{1BC9B950-9856-4AE0-BAF2-2E02668D8B2C}" type="presParOf" srcId="{6AA6BAE2-1DFD-4A13-9094-97F724A69E76}" destId="{65191ABE-1787-48C8-B51D-313CC64B681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B0AC7C-7C0B-409F-8382-2735BA7405B6}">
      <dsp:nvSpPr>
        <dsp:cNvPr id="0" name=""/>
        <dsp:cNvSpPr/>
      </dsp:nvSpPr>
      <dsp:spPr>
        <a:xfrm>
          <a:off x="0" y="2936251"/>
          <a:ext cx="7520940" cy="642380"/>
        </a:xfrm>
        <a:prstGeom prst="rect">
          <a:avLst/>
        </a:prstGeom>
        <a:gradFill rotWithShape="0">
          <a:gsLst>
            <a:gs pos="0">
              <a:schemeClr val="accent2"/>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3">
              <a:hueOff val="0"/>
              <a:satOff val="0"/>
              <a:lumOff val="0"/>
              <a:alphaOff val="0"/>
              <a:shade val="25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The pathways align with Diploma Designations </a:t>
          </a:r>
        </a:p>
      </dsp:txBody>
      <dsp:txXfrm>
        <a:off x="0" y="2936251"/>
        <a:ext cx="7520940" cy="346885"/>
      </dsp:txXfrm>
    </dsp:sp>
    <dsp:sp modelId="{D7963171-96D7-42EA-852F-C7EEC5A1F985}">
      <dsp:nvSpPr>
        <dsp:cNvPr id="0" name=""/>
        <dsp:cNvSpPr/>
      </dsp:nvSpPr>
      <dsp:spPr>
        <a:xfrm>
          <a:off x="3672" y="3270289"/>
          <a:ext cx="2504531" cy="295494"/>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US" sz="1000" kern="1200" dirty="0"/>
            <a:t>Advanced Scholar Pathway&gt; Pinellas Advanced Scholar Diploma Designation</a:t>
          </a:r>
        </a:p>
      </dsp:txBody>
      <dsp:txXfrm>
        <a:off x="3672" y="3270289"/>
        <a:ext cx="2504531" cy="295494"/>
      </dsp:txXfrm>
    </dsp:sp>
    <dsp:sp modelId="{32050572-7B3C-4F13-BD64-CD769D8A41DD}">
      <dsp:nvSpPr>
        <dsp:cNvPr id="0" name=""/>
        <dsp:cNvSpPr/>
      </dsp:nvSpPr>
      <dsp:spPr>
        <a:xfrm>
          <a:off x="2508204" y="3270289"/>
          <a:ext cx="2504531" cy="295494"/>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US" sz="1000" kern="1200" dirty="0"/>
            <a:t>College Pathway&gt; Scholar Diploma Designation</a:t>
          </a:r>
        </a:p>
      </dsp:txBody>
      <dsp:txXfrm>
        <a:off x="2508204" y="3270289"/>
        <a:ext cx="2504531" cy="295494"/>
      </dsp:txXfrm>
    </dsp:sp>
    <dsp:sp modelId="{73272902-3EBA-4BDE-A3B2-FE8DD150E11F}">
      <dsp:nvSpPr>
        <dsp:cNvPr id="0" name=""/>
        <dsp:cNvSpPr/>
      </dsp:nvSpPr>
      <dsp:spPr>
        <a:xfrm>
          <a:off x="5012735" y="3270289"/>
          <a:ext cx="2504531" cy="295494"/>
        </a:xfrm>
        <a:prstGeom prst="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en-US" sz="1000" kern="1200"/>
            <a:t>Technical/College Pathway&gt; Merit Diploma Designation</a:t>
          </a:r>
        </a:p>
      </dsp:txBody>
      <dsp:txXfrm>
        <a:off x="5012735" y="3270289"/>
        <a:ext cx="2504531" cy="295494"/>
      </dsp:txXfrm>
    </dsp:sp>
    <dsp:sp modelId="{E6843840-04BB-4CE4-B347-8F621DE69744}">
      <dsp:nvSpPr>
        <dsp:cNvPr id="0" name=""/>
        <dsp:cNvSpPr/>
      </dsp:nvSpPr>
      <dsp:spPr>
        <a:xfrm rot="10800000">
          <a:off x="0" y="1957906"/>
          <a:ext cx="7520940" cy="987980"/>
        </a:xfrm>
        <a:prstGeom prst="upArrowCallout">
          <a:avLst/>
        </a:prstGeom>
        <a:gradFill rotWithShape="0">
          <a:gsLst>
            <a:gs pos="0">
              <a:schemeClr val="accent2"/>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3">
              <a:hueOff val="0"/>
              <a:satOff val="0"/>
              <a:lumOff val="0"/>
              <a:alphaOff val="0"/>
              <a:shade val="25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Students are not “locked” in to a pathway and the courses listed are just recommendations</a:t>
          </a:r>
        </a:p>
      </dsp:txBody>
      <dsp:txXfrm rot="10800000">
        <a:off x="0" y="1957906"/>
        <a:ext cx="7520940" cy="641960"/>
      </dsp:txXfrm>
    </dsp:sp>
    <dsp:sp modelId="{BBF4A6AE-08C9-4400-BDB7-2585751B87C7}">
      <dsp:nvSpPr>
        <dsp:cNvPr id="0" name=""/>
        <dsp:cNvSpPr/>
      </dsp:nvSpPr>
      <dsp:spPr>
        <a:xfrm rot="10800000">
          <a:off x="0" y="979561"/>
          <a:ext cx="7520940" cy="987980"/>
        </a:xfrm>
        <a:prstGeom prst="upArrowCallout">
          <a:avLst/>
        </a:prstGeom>
        <a:gradFill rotWithShape="0">
          <a:gsLst>
            <a:gs pos="0">
              <a:schemeClr val="accent2"/>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3">
              <a:hueOff val="0"/>
              <a:satOff val="0"/>
              <a:lumOff val="0"/>
              <a:alphaOff val="0"/>
              <a:shade val="25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By knowing your pathway, your school counselor can help you choose the right courses</a:t>
          </a:r>
        </a:p>
      </dsp:txBody>
      <dsp:txXfrm rot="10800000">
        <a:off x="0" y="979561"/>
        <a:ext cx="7520940" cy="641960"/>
      </dsp:txXfrm>
    </dsp:sp>
    <dsp:sp modelId="{A7E15ABF-A0FC-4A36-A734-D02C78FABDE9}">
      <dsp:nvSpPr>
        <dsp:cNvPr id="0" name=""/>
        <dsp:cNvSpPr/>
      </dsp:nvSpPr>
      <dsp:spPr>
        <a:xfrm rot="10800000">
          <a:off x="0" y="0"/>
          <a:ext cx="7520940" cy="987980"/>
        </a:xfrm>
        <a:prstGeom prst="upArrowCallout">
          <a:avLst/>
        </a:prstGeom>
        <a:gradFill rotWithShape="0">
          <a:gsLst>
            <a:gs pos="0">
              <a:schemeClr val="accent2"/>
            </a:gs>
            <a:gs pos="89381">
              <a:schemeClr val="accent2"/>
            </a:gs>
            <a:gs pos="40000">
              <a:schemeClr val="accent3">
                <a:hueOff val="0"/>
                <a:satOff val="0"/>
                <a:lumOff val="0"/>
                <a:alphaOff val="0"/>
                <a:shade val="93000"/>
                <a:satMod val="130000"/>
              </a:schemeClr>
            </a:gs>
            <a:gs pos="64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accent3">
              <a:hueOff val="0"/>
              <a:satOff val="0"/>
              <a:lumOff val="0"/>
              <a:alphaOff val="0"/>
              <a:shade val="25000"/>
              <a:satMod val="15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rPr>
            <a:t>Pathways helps you make sure your courses are aligned with your college or career plans</a:t>
          </a:r>
        </a:p>
      </dsp:txBody>
      <dsp:txXfrm rot="10800000">
        <a:off x="0" y="0"/>
        <a:ext cx="7520940" cy="6419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D01BA2-79F8-417B-B18F-91641E8925F3}">
      <dsp:nvSpPr>
        <dsp:cNvPr id="0" name=""/>
        <dsp:cNvSpPr/>
      </dsp:nvSpPr>
      <dsp:spPr>
        <a:xfrm rot="5400000">
          <a:off x="4568418" y="-1845245"/>
          <a:ext cx="777831" cy="4665726"/>
        </a:xfrm>
        <a:prstGeom prst="round2Same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a:t>This course of study includes a rigorous level of required and elective courses that best prepare students seeking admittance to competitive four-year universities both in and out of state. This includes all students pursuing an AICE and IB diploma.</a:t>
          </a:r>
        </a:p>
      </dsp:txBody>
      <dsp:txXfrm rot="-5400000">
        <a:off x="2624471" y="136673"/>
        <a:ext cx="4627755" cy="701889"/>
      </dsp:txXfrm>
    </dsp:sp>
    <dsp:sp modelId="{1B125C1C-3593-4F92-8A23-593906A08F05}">
      <dsp:nvSpPr>
        <dsp:cNvPr id="0" name=""/>
        <dsp:cNvSpPr/>
      </dsp:nvSpPr>
      <dsp:spPr>
        <a:xfrm>
          <a:off x="0" y="1473"/>
          <a:ext cx="2624470" cy="972289"/>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kern="1200"/>
            <a:t>Advanced Scholar Pathway</a:t>
          </a:r>
          <a:endParaRPr lang="en-US" sz="2300" kern="1200"/>
        </a:p>
      </dsp:txBody>
      <dsp:txXfrm>
        <a:off x="47463" y="48936"/>
        <a:ext cx="2529544" cy="877363"/>
      </dsp:txXfrm>
    </dsp:sp>
    <dsp:sp modelId="{A46E08BD-D22D-47C5-A27E-9CFCC5E6A80B}">
      <dsp:nvSpPr>
        <dsp:cNvPr id="0" name=""/>
        <dsp:cNvSpPr/>
      </dsp:nvSpPr>
      <dsp:spPr>
        <a:xfrm rot="5400000">
          <a:off x="4568418" y="-824341"/>
          <a:ext cx="777831" cy="4665726"/>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a:t>This course of study includes a rigorous level of required and elective courses that best prepare students for entry into a college or four year university both in and out of state.</a:t>
          </a:r>
        </a:p>
      </dsp:txBody>
      <dsp:txXfrm rot="-5400000">
        <a:off x="2624471" y="1157577"/>
        <a:ext cx="4627755" cy="701889"/>
      </dsp:txXfrm>
    </dsp:sp>
    <dsp:sp modelId="{D7842428-ED9F-4C4F-A6C5-1DDB7A82A89D}">
      <dsp:nvSpPr>
        <dsp:cNvPr id="0" name=""/>
        <dsp:cNvSpPr/>
      </dsp:nvSpPr>
      <dsp:spPr>
        <a:xfrm>
          <a:off x="0" y="1022377"/>
          <a:ext cx="2624470" cy="972289"/>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kern="1200"/>
            <a:t>College Pathway (Scholar) </a:t>
          </a:r>
          <a:endParaRPr lang="en-US" sz="2300" kern="1200"/>
        </a:p>
      </dsp:txBody>
      <dsp:txXfrm>
        <a:off x="47463" y="1069840"/>
        <a:ext cx="2529544" cy="877363"/>
      </dsp:txXfrm>
    </dsp:sp>
    <dsp:sp modelId="{65191ABE-1787-48C8-B51D-313CC64B6811}">
      <dsp:nvSpPr>
        <dsp:cNvPr id="0" name=""/>
        <dsp:cNvSpPr/>
      </dsp:nvSpPr>
      <dsp:spPr>
        <a:xfrm rot="5400000">
          <a:off x="4568418" y="196563"/>
          <a:ext cx="777831" cy="4665726"/>
        </a:xfrm>
        <a:prstGeom prst="round2Same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This course of study offers the opportunity for students to challenge themselves in specific academic and elective areas of interest, earn nationally recognized industry certifications, and pursue entry into a post- secondary technical school or state college.</a:t>
          </a:r>
        </a:p>
      </dsp:txBody>
      <dsp:txXfrm rot="-5400000">
        <a:off x="2624471" y="2178482"/>
        <a:ext cx="4627755" cy="701889"/>
      </dsp:txXfrm>
    </dsp:sp>
    <dsp:sp modelId="{B9DC071F-0605-4D3C-BAC9-E65623866683}">
      <dsp:nvSpPr>
        <dsp:cNvPr id="0" name=""/>
        <dsp:cNvSpPr/>
      </dsp:nvSpPr>
      <dsp:spPr>
        <a:xfrm>
          <a:off x="0" y="2043281"/>
          <a:ext cx="2624470" cy="972289"/>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43815" rIns="87630" bIns="43815" numCol="1" spcCol="1270" anchor="ctr" anchorCtr="0">
          <a:noAutofit/>
        </a:bodyPr>
        <a:lstStyle/>
        <a:p>
          <a:pPr marL="0" lvl="0" indent="0" algn="ctr" defTabSz="1022350">
            <a:lnSpc>
              <a:spcPct val="90000"/>
            </a:lnSpc>
            <a:spcBef>
              <a:spcPct val="0"/>
            </a:spcBef>
            <a:spcAft>
              <a:spcPct val="35000"/>
            </a:spcAft>
            <a:buNone/>
          </a:pPr>
          <a:r>
            <a:rPr lang="en-US" sz="2300" b="1" kern="1200"/>
            <a:t>Technical/College Pathway (Merit)</a:t>
          </a:r>
          <a:endParaRPr lang="en-US" sz="2300" kern="1200"/>
        </a:p>
      </dsp:txBody>
      <dsp:txXfrm>
        <a:off x="47463" y="2090744"/>
        <a:ext cx="2529544" cy="87736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12662B-C968-47BA-B3C2-FB8DAB2C33E5}" type="datetimeFigureOut">
              <a:rPr lang="en-US" smtClean="0"/>
              <a:t>2/18/2022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139CFC-301F-440D-9CC9-B0EF2265032C}" type="slidenum">
              <a:rPr lang="en-US" smtClean="0"/>
              <a:t>‹#›</a:t>
            </a:fld>
            <a:endParaRPr lang="en-US"/>
          </a:p>
        </p:txBody>
      </p:sp>
    </p:spTree>
    <p:extLst>
      <p:ext uri="{BB962C8B-B14F-4D97-AF65-F5344CB8AC3E}">
        <p14:creationId xmlns:p14="http://schemas.microsoft.com/office/powerpoint/2010/main" val="3726442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139CFC-301F-440D-9CC9-B0EF2265032C}" type="slidenum">
              <a:rPr lang="en-US" smtClean="0"/>
              <a:t>16</a:t>
            </a:fld>
            <a:endParaRPr lang="en-US"/>
          </a:p>
        </p:txBody>
      </p:sp>
    </p:spTree>
    <p:extLst>
      <p:ext uri="{BB962C8B-B14F-4D97-AF65-F5344CB8AC3E}">
        <p14:creationId xmlns:p14="http://schemas.microsoft.com/office/powerpoint/2010/main" val="1046111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ACA8E2E2-1122-482B-9F65-14DBEBD9CF83}"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A8E2E2-1122-482B-9F65-14DBEBD9CF83}"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A8E2E2-1122-482B-9F65-14DBEBD9CF83}"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8E2E2-1122-482B-9F65-14DBEBD9CF83}"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ACA8E2E2-1122-482B-9F65-14DBEBD9CF83}" type="datetimeFigureOut">
              <a:rPr lang="en-US" smtClean="0"/>
              <a:t>2/18/2022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A8E2E2-1122-482B-9F65-14DBEBD9CF83}" type="datetimeFigureOut">
              <a:rPr lang="en-US" smtClean="0"/>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C6E493-29ED-46D1-A710-94CAECB38693}"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A8E2E2-1122-482B-9F65-14DBEBD9CF83}" type="datetimeFigureOut">
              <a:rPr lang="en-US" smtClean="0"/>
              <a:t>2/18/2022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A8E2E2-1122-482B-9F65-14DBEBD9CF83}" type="datetimeFigureOut">
              <a:rPr lang="en-US" smtClean="0"/>
              <a:t>2/18/2022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8E2E2-1122-482B-9F65-14DBEBD9CF83}" type="datetimeFigureOut">
              <a:rPr lang="en-US" smtClean="0"/>
              <a:t>2/18/2022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ACA8E2E2-1122-482B-9F65-14DBEBD9CF83}" type="datetimeFigureOut">
              <a:rPr lang="en-US" smtClean="0"/>
              <a:t>2/18/2022</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A8E2E2-1122-482B-9F65-14DBEBD9CF83}" type="datetimeFigureOut">
              <a:rPr lang="en-US" smtClean="0"/>
              <a:t>2/18/2022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C6E493-29ED-46D1-A710-94CAECB38693}"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CA8E2E2-1122-482B-9F65-14DBEBD9CF83}" type="datetimeFigureOut">
              <a:rPr lang="en-US" smtClean="0"/>
              <a:t>2/18/2022</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9C6E493-29ED-46D1-A710-94CAECB3869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floridastudentfinancialaid.org/SSFAD/bf/bfmain.ht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ctstudent.org/" TargetMode="External"/><Relationship Id="rId2" Type="http://schemas.openxmlformats.org/officeDocument/2006/relationships/hyperlink" Target="http://www.collegeboard.org/" TargetMode="Externa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pcsb.org/cms/lib8/FL01903687/centricity/domain/173/Pinellas_County_Schools_Application_Program_Entrance_Criteria_2014-15.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fldoe.org/articulation/CC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289947" y="913649"/>
            <a:ext cx="5648623" cy="2066658"/>
          </a:xfrm>
        </p:spPr>
        <p:txBody>
          <a:bodyPr/>
          <a:lstStyle/>
          <a:p>
            <a:br>
              <a:rPr lang="en-US" dirty="0"/>
            </a:br>
            <a:r>
              <a:rPr lang="en-US" dirty="0"/>
              <a:t>Graduation requirements &amp; planning your high school education</a:t>
            </a:r>
          </a:p>
        </p:txBody>
      </p:sp>
      <p:sp>
        <p:nvSpPr>
          <p:cNvPr id="3" name="Subtitle 2"/>
          <p:cNvSpPr>
            <a:spLocks noGrp="1"/>
          </p:cNvSpPr>
          <p:nvPr>
            <p:ph type="subTitle" idx="1"/>
          </p:nvPr>
        </p:nvSpPr>
        <p:spPr>
          <a:xfrm rot="19140000">
            <a:off x="1071084" y="2373020"/>
            <a:ext cx="6913047" cy="383742"/>
          </a:xfrm>
        </p:spPr>
        <p:txBody>
          <a:bodyPr>
            <a:normAutofit/>
          </a:bodyPr>
          <a:lstStyle/>
          <a:p>
            <a:r>
              <a:rPr lang="en-US" dirty="0"/>
              <a:t>Preparing for high school &amp; beyond</a:t>
            </a:r>
          </a:p>
        </p:txBody>
      </p:sp>
      <p:pic>
        <p:nvPicPr>
          <p:cNvPr id="4" name="Picture 3" descr="Logo, company name&#10;&#10;Description automatically generated">
            <a:extLst>
              <a:ext uri="{FF2B5EF4-FFF2-40B4-BE49-F238E27FC236}">
                <a16:creationId xmlns:a16="http://schemas.microsoft.com/office/drawing/2014/main" id="{A9B3A991-A6F2-431A-8294-EC5B119D44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1925507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609600"/>
          </a:xfrm>
        </p:spPr>
        <p:txBody>
          <a:bodyPr/>
          <a:lstStyle/>
          <a:p>
            <a:pPr algn="ctr"/>
            <a:r>
              <a:rPr lang="en-US" dirty="0"/>
              <a:t>Other post secondary options</a:t>
            </a:r>
          </a:p>
        </p:txBody>
      </p:sp>
      <p:sp>
        <p:nvSpPr>
          <p:cNvPr id="3" name="Content Placeholder 2"/>
          <p:cNvSpPr>
            <a:spLocks noGrp="1"/>
          </p:cNvSpPr>
          <p:nvPr>
            <p:ph idx="1"/>
          </p:nvPr>
        </p:nvSpPr>
        <p:spPr>
          <a:xfrm>
            <a:off x="822960" y="685800"/>
            <a:ext cx="7520940" cy="4419600"/>
          </a:xfrm>
        </p:spPr>
        <p:txBody>
          <a:bodyPr>
            <a:normAutofit/>
          </a:bodyPr>
          <a:lstStyle/>
          <a:p>
            <a:pPr lvl="1">
              <a:buFont typeface="Arial" pitchFamily="34" charset="0"/>
              <a:buChar char="•"/>
            </a:pPr>
            <a:r>
              <a:rPr lang="en-US" dirty="0"/>
              <a:t>The Florida College System</a:t>
            </a:r>
          </a:p>
          <a:p>
            <a:pPr lvl="2">
              <a:buFont typeface="Arial" pitchFamily="34" charset="0"/>
              <a:buChar char="•"/>
            </a:pPr>
            <a:r>
              <a:rPr lang="en-US" b="0" dirty="0"/>
              <a:t>Includes 28 state colleges (EXAMPLE: Saint Petersburg College)</a:t>
            </a:r>
          </a:p>
          <a:p>
            <a:pPr lvl="2">
              <a:buFont typeface="Arial" pitchFamily="34" charset="0"/>
              <a:buChar char="•"/>
            </a:pPr>
            <a:r>
              <a:rPr lang="en-US" dirty="0"/>
              <a:t>Offers career-related certificates, 2-year associate degrees that prepare students to transfer to a bachelor’s degree program or to enter jobs requiring specific skills</a:t>
            </a:r>
          </a:p>
          <a:p>
            <a:pPr lvl="2">
              <a:buFont typeface="Arial" pitchFamily="34" charset="0"/>
              <a:buChar char="•"/>
            </a:pPr>
            <a:r>
              <a:rPr lang="en-US" b="0" dirty="0"/>
              <a:t>Many offer baccalaureate degrees in high-demand fields</a:t>
            </a:r>
          </a:p>
          <a:p>
            <a:pPr lvl="2">
              <a:buFont typeface="Arial" pitchFamily="34" charset="0"/>
              <a:buChar char="•"/>
            </a:pPr>
            <a:r>
              <a:rPr lang="en-US" dirty="0"/>
              <a:t>Open door policy—students who earn a standard high school diploma or equivalency or have demonstrated success in postsecondary coursework will be admitted to an associate degree program</a:t>
            </a:r>
          </a:p>
          <a:p>
            <a:pPr lvl="1">
              <a:buFont typeface="Arial" pitchFamily="34" charset="0"/>
              <a:buChar char="•"/>
            </a:pPr>
            <a:r>
              <a:rPr lang="en-US" b="0" dirty="0"/>
              <a:t>Career &amp; Technical Centers</a:t>
            </a:r>
          </a:p>
          <a:p>
            <a:pPr lvl="2">
              <a:buFont typeface="Arial" pitchFamily="34" charset="0"/>
              <a:buChar char="•"/>
            </a:pPr>
            <a:r>
              <a:rPr lang="en-US" dirty="0"/>
              <a:t>Florida offers 48 accredited career &amp; tech centers (EXAMPLE: Pinellas Technical College)</a:t>
            </a:r>
          </a:p>
          <a:p>
            <a:pPr lvl="2">
              <a:buFont typeface="Arial" pitchFamily="34" charset="0"/>
              <a:buChar char="•"/>
            </a:pPr>
            <a:r>
              <a:rPr lang="en-US" dirty="0"/>
              <a:t>Provide the education &amp; certification necessary to work in a particular career or tech field</a:t>
            </a:r>
          </a:p>
          <a:p>
            <a:pPr lvl="2">
              <a:buFont typeface="Arial" pitchFamily="34" charset="0"/>
              <a:buChar char="•"/>
            </a:pPr>
            <a:r>
              <a:rPr lang="en-US" dirty="0"/>
              <a:t>Programs are flexible &amp; provide industry-specific education &amp; training for a wide variety of occupations</a:t>
            </a:r>
          </a:p>
          <a:p>
            <a:pPr lvl="2">
              <a:buFont typeface="Arial" pitchFamily="34" charset="0"/>
              <a:buChar char="•"/>
            </a:pPr>
            <a:endParaRPr lang="en-US" dirty="0"/>
          </a:p>
          <a:p>
            <a:pPr lvl="2">
              <a:buFont typeface="Arial" pitchFamily="34" charset="0"/>
              <a:buChar char="•"/>
            </a:pPr>
            <a:endParaRPr lang="en-US" b="0" dirty="0"/>
          </a:p>
        </p:txBody>
      </p:sp>
      <p:pic>
        <p:nvPicPr>
          <p:cNvPr id="4" name="Picture 3" descr="Logo, company name&#10;&#10;Description automatically generated">
            <a:extLst>
              <a:ext uri="{FF2B5EF4-FFF2-40B4-BE49-F238E27FC236}">
                <a16:creationId xmlns:a16="http://schemas.microsoft.com/office/drawing/2014/main" id="{4CD08CCA-4673-4E7D-9D78-606FE71F2E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132969489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520940" cy="548640"/>
          </a:xfrm>
        </p:spPr>
        <p:txBody>
          <a:bodyPr/>
          <a:lstStyle/>
          <a:p>
            <a:pPr algn="ctr"/>
            <a:r>
              <a:rPr lang="en-US" dirty="0"/>
              <a:t>Bright Futures Scholarship program</a:t>
            </a:r>
          </a:p>
        </p:txBody>
      </p:sp>
      <p:sp>
        <p:nvSpPr>
          <p:cNvPr id="3" name="Content Placeholder 2"/>
          <p:cNvSpPr>
            <a:spLocks noGrp="1"/>
          </p:cNvSpPr>
          <p:nvPr>
            <p:ph idx="1"/>
          </p:nvPr>
        </p:nvSpPr>
        <p:spPr>
          <a:xfrm>
            <a:off x="457200" y="1100628"/>
            <a:ext cx="8153400" cy="3928572"/>
          </a:xfrm>
        </p:spPr>
        <p:txBody>
          <a:bodyPr>
            <a:noAutofit/>
          </a:bodyPr>
          <a:lstStyle/>
          <a:p>
            <a:pPr>
              <a:buFont typeface="Arial" pitchFamily="34" charset="0"/>
              <a:buChar char="•"/>
            </a:pPr>
            <a:r>
              <a:rPr lang="en-US" sz="2000" b="0" dirty="0"/>
              <a:t>Bright Futures Scholarship Program</a:t>
            </a:r>
          </a:p>
          <a:p>
            <a:pPr lvl="2">
              <a:buFont typeface="Arial" pitchFamily="34" charset="0"/>
              <a:buChar char="•"/>
            </a:pPr>
            <a:r>
              <a:rPr lang="en-US" sz="2000" dirty="0"/>
              <a:t>Offers four different award levels</a:t>
            </a:r>
          </a:p>
          <a:p>
            <a:pPr lvl="3">
              <a:buFont typeface="Arial" pitchFamily="34" charset="0"/>
              <a:buChar char="•"/>
            </a:pPr>
            <a:r>
              <a:rPr lang="en-US" sz="2000" dirty="0"/>
              <a:t>Academic, Medallion, Gold Seal Vocational, Gold Seal CAPE</a:t>
            </a:r>
          </a:p>
          <a:p>
            <a:pPr lvl="2">
              <a:buFont typeface="Arial" pitchFamily="34" charset="0"/>
              <a:buChar char="•"/>
            </a:pPr>
            <a:r>
              <a:rPr lang="en-US" sz="2000" b="0" dirty="0"/>
              <a:t>General requirements for all levels</a:t>
            </a:r>
          </a:p>
          <a:p>
            <a:pPr lvl="2">
              <a:buFont typeface="Arial" pitchFamily="34" charset="0"/>
              <a:buChar char="•"/>
            </a:pPr>
            <a:r>
              <a:rPr lang="en-US" sz="2000" dirty="0"/>
              <a:t>Each scholarship also has specific criteria that must be met</a:t>
            </a:r>
          </a:p>
          <a:p>
            <a:pPr lvl="3">
              <a:buFont typeface="Arial" pitchFamily="34" charset="0"/>
              <a:buChar char="•"/>
            </a:pPr>
            <a:r>
              <a:rPr lang="en-US" sz="2000" b="0" dirty="0"/>
              <a:t>Course requirements</a:t>
            </a:r>
          </a:p>
          <a:p>
            <a:pPr lvl="3">
              <a:buFont typeface="Arial" pitchFamily="34" charset="0"/>
              <a:buChar char="•"/>
            </a:pPr>
            <a:r>
              <a:rPr lang="en-US" sz="2000" dirty="0"/>
              <a:t>Minimum GPA</a:t>
            </a:r>
          </a:p>
          <a:p>
            <a:pPr lvl="3">
              <a:buFont typeface="Arial" pitchFamily="34" charset="0"/>
              <a:buChar char="•"/>
            </a:pPr>
            <a:r>
              <a:rPr lang="en-US" sz="2000" dirty="0"/>
              <a:t>Minimum t</a:t>
            </a:r>
            <a:r>
              <a:rPr lang="en-US" sz="2000" b="0" dirty="0"/>
              <a:t>est score requirement on college admission tests</a:t>
            </a:r>
          </a:p>
          <a:p>
            <a:pPr lvl="3">
              <a:buFont typeface="Arial" pitchFamily="34" charset="0"/>
              <a:buChar char="•"/>
            </a:pPr>
            <a:r>
              <a:rPr lang="en-US" sz="2000" dirty="0"/>
              <a:t>Community service requirement</a:t>
            </a:r>
          </a:p>
          <a:p>
            <a:pPr lvl="2">
              <a:buFont typeface="Arial" pitchFamily="34" charset="0"/>
              <a:buChar char="•"/>
            </a:pPr>
            <a:r>
              <a:rPr lang="en-US" sz="2000" b="0" dirty="0"/>
              <a:t>Details can be </a:t>
            </a:r>
            <a:r>
              <a:rPr lang="en-US" sz="2000" dirty="0"/>
              <a:t>found online at </a:t>
            </a:r>
            <a:r>
              <a:rPr lang="en-US" sz="2000" dirty="0">
                <a:hlinkClick r:id="rId2"/>
              </a:rPr>
              <a:t>http://www.floridastudentfinancialaid.org/SSFAD/bf/bfmain.htm</a:t>
            </a:r>
            <a:endParaRPr lang="en-US" sz="2000" dirty="0"/>
          </a:p>
          <a:p>
            <a:pPr marL="466344" lvl="3" indent="0">
              <a:buNone/>
            </a:pPr>
            <a:endParaRPr lang="en-US" sz="1800" b="0" dirty="0"/>
          </a:p>
          <a:p>
            <a:pPr lvl="3">
              <a:buFont typeface="Arial" pitchFamily="34" charset="0"/>
              <a:buChar char="•"/>
            </a:pPr>
            <a:endParaRPr lang="en-US" sz="1400" b="0" dirty="0"/>
          </a:p>
          <a:p>
            <a:pPr>
              <a:buFont typeface="Arial" pitchFamily="34" charset="0"/>
              <a:buChar char="•"/>
            </a:pPr>
            <a:endParaRPr lang="en-US" sz="1400" dirty="0"/>
          </a:p>
          <a:p>
            <a:r>
              <a:rPr lang="en-US" sz="1400" dirty="0"/>
              <a:t>	</a:t>
            </a:r>
          </a:p>
        </p:txBody>
      </p:sp>
      <p:pic>
        <p:nvPicPr>
          <p:cNvPr id="4" name="Picture 3" descr="Logo, company name&#10;&#10;Description automatically generated">
            <a:extLst>
              <a:ext uri="{FF2B5EF4-FFF2-40B4-BE49-F238E27FC236}">
                <a16:creationId xmlns:a16="http://schemas.microsoft.com/office/drawing/2014/main" id="{16AA5F0E-94AC-4B22-82CF-BBEBC743B3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36179609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normAutofit/>
          </a:bodyPr>
          <a:lstStyle/>
          <a:p>
            <a:pPr marL="0" indent="0">
              <a:lnSpc>
                <a:spcPct val="90000"/>
              </a:lnSpc>
            </a:pPr>
            <a:r>
              <a:rPr lang="en-US" sz="1800" b="0" dirty="0"/>
              <a:t>ACT and SAT are college entrance exams</a:t>
            </a:r>
          </a:p>
          <a:p>
            <a:pPr lvl="2">
              <a:lnSpc>
                <a:spcPct val="90000"/>
              </a:lnSpc>
              <a:buFont typeface="Arial" pitchFamily="34" charset="0"/>
              <a:buChar char="•"/>
            </a:pPr>
            <a:r>
              <a:rPr lang="en-US" sz="1800" dirty="0"/>
              <a:t>Required for admission to four year postsecondary institutions</a:t>
            </a:r>
          </a:p>
          <a:p>
            <a:pPr>
              <a:lnSpc>
                <a:spcPct val="90000"/>
              </a:lnSpc>
              <a:buFont typeface="Arial" pitchFamily="34" charset="0"/>
              <a:buChar char="•"/>
            </a:pPr>
            <a:r>
              <a:rPr lang="en-US" sz="1800" b="0" dirty="0"/>
              <a:t>SAT</a:t>
            </a:r>
          </a:p>
          <a:p>
            <a:pPr lvl="2">
              <a:lnSpc>
                <a:spcPct val="90000"/>
              </a:lnSpc>
              <a:buFont typeface="Arial" pitchFamily="34" charset="0"/>
              <a:buChar char="•"/>
            </a:pPr>
            <a:r>
              <a:rPr lang="en-US" sz="1800" dirty="0"/>
              <a:t>Information can be found at </a:t>
            </a:r>
            <a:r>
              <a:rPr lang="en-US" sz="1800" dirty="0">
                <a:hlinkClick r:id="rId2"/>
              </a:rPr>
              <a:t>www.collegeboard.org</a:t>
            </a:r>
            <a:endParaRPr lang="en-US" sz="1800" dirty="0"/>
          </a:p>
          <a:p>
            <a:pPr>
              <a:lnSpc>
                <a:spcPct val="90000"/>
              </a:lnSpc>
              <a:buFont typeface="Arial" pitchFamily="34" charset="0"/>
              <a:buChar char="•"/>
            </a:pPr>
            <a:r>
              <a:rPr lang="en-US" sz="1800" b="0" dirty="0"/>
              <a:t>ACT</a:t>
            </a:r>
          </a:p>
          <a:p>
            <a:pPr lvl="2">
              <a:lnSpc>
                <a:spcPct val="90000"/>
              </a:lnSpc>
              <a:buFont typeface="Arial" pitchFamily="34" charset="0"/>
              <a:buChar char="•"/>
            </a:pPr>
            <a:r>
              <a:rPr lang="en-US" sz="1800" dirty="0"/>
              <a:t>Information can be found at </a:t>
            </a:r>
            <a:r>
              <a:rPr lang="en-US" sz="1800" dirty="0">
                <a:hlinkClick r:id="rId3"/>
              </a:rPr>
              <a:t>www.actstudent.org</a:t>
            </a:r>
            <a:endParaRPr lang="en-US" sz="1800" dirty="0"/>
          </a:p>
          <a:p>
            <a:pPr marL="237744" lvl="2" indent="0">
              <a:lnSpc>
                <a:spcPct val="90000"/>
              </a:lnSpc>
              <a:buNone/>
            </a:pPr>
            <a:endParaRPr lang="en-US" sz="1800" b="0" dirty="0"/>
          </a:p>
        </p:txBody>
      </p:sp>
      <p:pic>
        <p:nvPicPr>
          <p:cNvPr id="6" name="Content Placeholder 5">
            <a:extLst>
              <a:ext uri="{FF2B5EF4-FFF2-40B4-BE49-F238E27FC236}">
                <a16:creationId xmlns:a16="http://schemas.microsoft.com/office/drawing/2014/main" id="{4CF9BF4B-4A59-4EAF-A60B-A92CA8FAC67F}"/>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786313" y="2196306"/>
            <a:ext cx="3028950" cy="1514475"/>
          </a:xfrm>
        </p:spPr>
      </p:pic>
      <p:sp>
        <p:nvSpPr>
          <p:cNvPr id="2" name="Title 1"/>
          <p:cNvSpPr>
            <a:spLocks noGrp="1"/>
          </p:cNvSpPr>
          <p:nvPr>
            <p:ph type="title"/>
          </p:nvPr>
        </p:nvSpPr>
        <p:spPr>
          <a:xfrm>
            <a:off x="822960" y="365760"/>
            <a:ext cx="7520940" cy="548640"/>
          </a:xfrm>
        </p:spPr>
        <p:txBody>
          <a:bodyPr anchor="ctr">
            <a:normAutofit/>
          </a:bodyPr>
          <a:lstStyle/>
          <a:p>
            <a:pPr algn="ctr">
              <a:lnSpc>
                <a:spcPct val="90000"/>
              </a:lnSpc>
            </a:pPr>
            <a:r>
              <a:rPr lang="en-US" sz="1800" dirty="0"/>
              <a:t>College Entrance Exams</a:t>
            </a:r>
            <a:br>
              <a:rPr lang="en-US" sz="1500" dirty="0"/>
            </a:br>
            <a:endParaRPr lang="en-US" sz="1500" dirty="0"/>
          </a:p>
        </p:txBody>
      </p:sp>
      <p:pic>
        <p:nvPicPr>
          <p:cNvPr id="5" name="Picture 4" descr="Logo, company name&#10;&#10;Description automatically generated">
            <a:extLst>
              <a:ext uri="{FF2B5EF4-FFF2-40B4-BE49-F238E27FC236}">
                <a16:creationId xmlns:a16="http://schemas.microsoft.com/office/drawing/2014/main" id="{B17A6EDE-8B96-414B-B3BC-EDF92E8334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105754085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548640"/>
          </a:xfrm>
        </p:spPr>
        <p:txBody>
          <a:bodyPr/>
          <a:lstStyle/>
          <a:p>
            <a:pPr algn="ctr"/>
            <a:r>
              <a:rPr lang="en-US" sz="2400"/>
              <a:t>Ways to earn college credits in high schools</a:t>
            </a:r>
            <a:endParaRPr lang="en-US" sz="2400" dirty="0"/>
          </a:p>
        </p:txBody>
      </p:sp>
      <p:sp>
        <p:nvSpPr>
          <p:cNvPr id="3" name="Content Placeholder 2"/>
          <p:cNvSpPr>
            <a:spLocks noGrp="1"/>
          </p:cNvSpPr>
          <p:nvPr>
            <p:ph idx="1"/>
          </p:nvPr>
        </p:nvSpPr>
        <p:spPr>
          <a:xfrm>
            <a:off x="822960" y="1100628"/>
            <a:ext cx="7520940" cy="3579849"/>
          </a:xfrm>
        </p:spPr>
        <p:txBody>
          <a:bodyPr>
            <a:noAutofit/>
          </a:bodyPr>
          <a:lstStyle/>
          <a:p>
            <a:pPr>
              <a:buFont typeface="Arial" pitchFamily="34" charset="0"/>
              <a:buChar char="•"/>
            </a:pPr>
            <a:r>
              <a:rPr lang="en-US" sz="1800" b="0"/>
              <a:t>High schools offer various opportunities for students to earn college credit while still in high school</a:t>
            </a:r>
          </a:p>
          <a:p>
            <a:pPr>
              <a:buFont typeface="Arial" pitchFamily="34" charset="0"/>
              <a:buChar char="•"/>
            </a:pPr>
            <a:r>
              <a:rPr lang="en-US" sz="1800" b="0"/>
              <a:t>These opportunities include:</a:t>
            </a:r>
          </a:p>
          <a:p>
            <a:pPr lvl="2">
              <a:buFont typeface="Arial" pitchFamily="34" charset="0"/>
              <a:buChar char="•"/>
            </a:pPr>
            <a:r>
              <a:rPr lang="en-US" sz="1800"/>
              <a:t>Academic dual Enrollment courses through local colleges and universities</a:t>
            </a:r>
          </a:p>
          <a:p>
            <a:pPr lvl="2">
              <a:buFont typeface="Arial" pitchFamily="34" charset="0"/>
              <a:buChar char="•"/>
            </a:pPr>
            <a:r>
              <a:rPr lang="en-US" sz="1800" b="0"/>
              <a:t>Advanced Placement courses and tests which can result in college credit</a:t>
            </a:r>
          </a:p>
          <a:p>
            <a:pPr lvl="2">
              <a:buFont typeface="Arial" pitchFamily="34" charset="0"/>
              <a:buChar char="•"/>
            </a:pPr>
            <a:r>
              <a:rPr lang="en-US" sz="1800"/>
              <a:t>AICE and IB diplomas that can result in students earning college credits</a:t>
            </a:r>
          </a:p>
          <a:p>
            <a:pPr lvl="2">
              <a:buFont typeface="Arial" pitchFamily="34" charset="0"/>
              <a:buChar char="•"/>
            </a:pPr>
            <a:r>
              <a:rPr lang="en-US" sz="1800" b="0"/>
              <a:t>Career dual enrollment courses where students take Career &amp; Technical Education courses that count for college credit</a:t>
            </a:r>
          </a:p>
          <a:p>
            <a:pPr lvl="2">
              <a:buFont typeface="Arial" pitchFamily="34" charset="0"/>
              <a:buChar char="•"/>
            </a:pPr>
            <a:r>
              <a:rPr lang="en-US" sz="1800"/>
              <a:t>Career &amp; Technical Education course sequences that can result in students earning Industry Certifications</a:t>
            </a:r>
            <a:endParaRPr lang="en-US" sz="1800" b="0" dirty="0"/>
          </a:p>
        </p:txBody>
      </p:sp>
      <p:pic>
        <p:nvPicPr>
          <p:cNvPr id="4" name="Picture 3" descr="Logo, company name&#10;&#10;Description automatically generated">
            <a:extLst>
              <a:ext uri="{FF2B5EF4-FFF2-40B4-BE49-F238E27FC236}">
                <a16:creationId xmlns:a16="http://schemas.microsoft.com/office/drawing/2014/main" id="{94C15112-2B79-41D1-BA07-E58E9E8ECD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345079664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28600"/>
            <a:ext cx="7520940" cy="685800"/>
          </a:xfrm>
        </p:spPr>
        <p:txBody>
          <a:bodyPr/>
          <a:lstStyle/>
          <a:p>
            <a:pPr algn="ctr"/>
            <a:r>
              <a:rPr lang="en-US" dirty="0"/>
              <a:t>What are district application programs?</a:t>
            </a:r>
          </a:p>
        </p:txBody>
      </p:sp>
      <p:sp>
        <p:nvSpPr>
          <p:cNvPr id="3" name="Content Placeholder 2"/>
          <p:cNvSpPr>
            <a:spLocks noGrp="1"/>
          </p:cNvSpPr>
          <p:nvPr>
            <p:ph idx="1"/>
          </p:nvPr>
        </p:nvSpPr>
        <p:spPr/>
        <p:txBody>
          <a:bodyPr>
            <a:normAutofit lnSpcReduction="10000"/>
          </a:bodyPr>
          <a:lstStyle/>
          <a:p>
            <a:pPr lvl="1">
              <a:buFont typeface="Arial" pitchFamily="34" charset="0"/>
              <a:buChar char="•"/>
            </a:pPr>
            <a:r>
              <a:rPr lang="en-US" dirty="0"/>
              <a:t>Programs which students must apply for admission</a:t>
            </a:r>
          </a:p>
          <a:p>
            <a:pPr lvl="1">
              <a:buFont typeface="Arial" pitchFamily="34" charset="0"/>
              <a:buChar char="•"/>
            </a:pPr>
            <a:r>
              <a:rPr lang="en-US" dirty="0"/>
              <a:t>These programs include</a:t>
            </a:r>
          </a:p>
          <a:p>
            <a:pPr lvl="3">
              <a:buFont typeface="Arial" pitchFamily="34" charset="0"/>
              <a:buChar char="•"/>
            </a:pPr>
            <a:r>
              <a:rPr lang="en-US" dirty="0"/>
              <a:t>Fundamental Programs</a:t>
            </a:r>
          </a:p>
          <a:p>
            <a:pPr lvl="3">
              <a:buFont typeface="Arial" pitchFamily="34" charset="0"/>
              <a:buChar char="•"/>
            </a:pPr>
            <a:r>
              <a:rPr lang="en-US" dirty="0"/>
              <a:t>Magnets</a:t>
            </a:r>
          </a:p>
          <a:p>
            <a:pPr lvl="3">
              <a:buFont typeface="Arial" pitchFamily="34" charset="0"/>
              <a:buChar char="•"/>
            </a:pPr>
            <a:r>
              <a:rPr lang="en-US" dirty="0"/>
              <a:t>Area Magnets</a:t>
            </a:r>
          </a:p>
          <a:p>
            <a:pPr lvl="3">
              <a:buFont typeface="Arial" pitchFamily="34" charset="0"/>
              <a:buChar char="•"/>
            </a:pPr>
            <a:r>
              <a:rPr lang="en-US" dirty="0"/>
              <a:t>Career Academies</a:t>
            </a:r>
          </a:p>
          <a:p>
            <a:pPr lvl="1">
              <a:buFont typeface="Arial" pitchFamily="34" charset="0"/>
              <a:buChar char="•"/>
            </a:pPr>
            <a:r>
              <a:rPr lang="en-US" dirty="0"/>
              <a:t>Membership in these programs is a privilege</a:t>
            </a:r>
          </a:p>
          <a:p>
            <a:pPr lvl="3">
              <a:buFont typeface="Arial" pitchFamily="34" charset="0"/>
              <a:buChar char="•"/>
            </a:pPr>
            <a:r>
              <a:rPr lang="en-US" dirty="0"/>
              <a:t>Students are expected to exhibit exemplary achievement and conduct </a:t>
            </a:r>
          </a:p>
          <a:p>
            <a:pPr lvl="1">
              <a:buFont typeface="Arial" pitchFamily="34" charset="0"/>
              <a:buChar char="•"/>
            </a:pPr>
            <a:r>
              <a:rPr lang="en-US" dirty="0"/>
              <a:t>Students request  application programs using the online application process in the Student Reservation System </a:t>
            </a:r>
          </a:p>
          <a:p>
            <a:pPr lvl="1">
              <a:buFont typeface="Arial" pitchFamily="34" charset="0"/>
              <a:buChar char="•"/>
            </a:pPr>
            <a:r>
              <a:rPr lang="en-US" dirty="0"/>
              <a:t>Application programs have Entrance Criteria that must be met to be admitted so students need to be certain of these requirements which can be found in the Pinellas County Schools Application Program Entrance Criteria </a:t>
            </a:r>
            <a:r>
              <a:rPr lang="en-US" dirty="0">
                <a:hlinkClick r:id="rId2"/>
              </a:rPr>
              <a:t>document</a:t>
            </a:r>
            <a:r>
              <a:rPr lang="en-US" dirty="0"/>
              <a:t>. </a:t>
            </a:r>
          </a:p>
          <a:p>
            <a:pPr marL="0" lvl="1" indent="0">
              <a:buNone/>
            </a:pPr>
            <a:endParaRPr lang="en-US" dirty="0"/>
          </a:p>
        </p:txBody>
      </p:sp>
      <p:pic>
        <p:nvPicPr>
          <p:cNvPr id="4" name="Picture 3" descr="Logo, company name&#10;&#10;Description automatically generated">
            <a:extLst>
              <a:ext uri="{FF2B5EF4-FFF2-40B4-BE49-F238E27FC236}">
                <a16:creationId xmlns:a16="http://schemas.microsoft.com/office/drawing/2014/main" id="{24209CB8-D859-4FF3-A749-69D38E62D2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351341658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548640"/>
          </a:xfrm>
        </p:spPr>
        <p:txBody>
          <a:bodyPr anchor="ctr">
            <a:normAutofit/>
          </a:bodyPr>
          <a:lstStyle/>
          <a:p>
            <a:r>
              <a:rPr lang="en-US"/>
              <a:t>Pinellas Pathways</a:t>
            </a:r>
          </a:p>
        </p:txBody>
      </p:sp>
      <p:graphicFrame>
        <p:nvGraphicFramePr>
          <p:cNvPr id="5" name="Content Placeholder 2">
            <a:extLst>
              <a:ext uri="{FF2B5EF4-FFF2-40B4-BE49-F238E27FC236}">
                <a16:creationId xmlns:a16="http://schemas.microsoft.com/office/drawing/2014/main" id="{55FEECE3-F713-41DC-938C-9FBFEC46189A}"/>
              </a:ext>
            </a:extLst>
          </p:cNvPr>
          <p:cNvGraphicFramePr>
            <a:graphicFrameLocks noGrp="1"/>
          </p:cNvGraphicFramePr>
          <p:nvPr>
            <p:ph idx="1"/>
            <p:extLst>
              <p:ext uri="{D42A27DB-BD31-4B8C-83A1-F6EECF244321}">
                <p14:modId xmlns:p14="http://schemas.microsoft.com/office/powerpoint/2010/main" val="183741745"/>
              </p:ext>
            </p:extLst>
          </p:nvPr>
        </p:nvGraphicFramePr>
        <p:xfrm>
          <a:off x="822960" y="1100628"/>
          <a:ext cx="7520940" cy="35798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Logo, company name&#10;&#10;Description automatically generated">
            <a:extLst>
              <a:ext uri="{FF2B5EF4-FFF2-40B4-BE49-F238E27FC236}">
                <a16:creationId xmlns:a16="http://schemas.microsoft.com/office/drawing/2014/main" id="{54B1606D-E67C-4B57-8170-DA83A5BA6D4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13140897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423" y="457200"/>
            <a:ext cx="7290054" cy="1124712"/>
          </a:xfrm>
        </p:spPr>
        <p:txBody>
          <a:bodyPr>
            <a:normAutofit/>
          </a:bodyPr>
          <a:lstStyle/>
          <a:p>
            <a:r>
              <a:rPr lang="en-US" dirty="0"/>
              <a:t>Choose the Pathway that best meets your goals after high school</a:t>
            </a:r>
          </a:p>
        </p:txBody>
      </p:sp>
      <p:graphicFrame>
        <p:nvGraphicFramePr>
          <p:cNvPr id="5" name="Content Placeholder 2">
            <a:extLst>
              <a:ext uri="{FF2B5EF4-FFF2-40B4-BE49-F238E27FC236}">
                <a16:creationId xmlns:a16="http://schemas.microsoft.com/office/drawing/2014/main" id="{0663C687-4E30-433D-BE42-7F5F85946377}"/>
              </a:ext>
            </a:extLst>
          </p:cNvPr>
          <p:cNvGraphicFramePr>
            <a:graphicFrameLocks noGrp="1"/>
          </p:cNvGraphicFramePr>
          <p:nvPr>
            <p:ph idx="1"/>
            <p:extLst>
              <p:ext uri="{D42A27DB-BD31-4B8C-83A1-F6EECF244321}">
                <p14:modId xmlns:p14="http://schemas.microsoft.com/office/powerpoint/2010/main" val="3455103989"/>
              </p:ext>
            </p:extLst>
          </p:nvPr>
        </p:nvGraphicFramePr>
        <p:xfrm>
          <a:off x="800423" y="1676400"/>
          <a:ext cx="7290197" cy="30170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Logo, company name&#10;&#10;Description automatically generated">
            <a:extLst>
              <a:ext uri="{FF2B5EF4-FFF2-40B4-BE49-F238E27FC236}">
                <a16:creationId xmlns:a16="http://schemas.microsoft.com/office/drawing/2014/main" id="{62E8A807-268B-4E88-AF9D-930C20ED770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200650192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Items to review and complete	</a:t>
            </a:r>
          </a:p>
        </p:txBody>
      </p:sp>
      <p:sp>
        <p:nvSpPr>
          <p:cNvPr id="3" name="Content Placeholder 2"/>
          <p:cNvSpPr>
            <a:spLocks noGrp="1"/>
          </p:cNvSpPr>
          <p:nvPr>
            <p:ph idx="1"/>
          </p:nvPr>
        </p:nvSpPr>
        <p:spPr>
          <a:xfrm>
            <a:off x="822960" y="1295400"/>
            <a:ext cx="5044440" cy="3505200"/>
          </a:xfrm>
        </p:spPr>
        <p:txBody>
          <a:bodyPr>
            <a:normAutofit lnSpcReduction="10000"/>
          </a:bodyPr>
          <a:lstStyle/>
          <a:p>
            <a:pPr>
              <a:buFont typeface="Arial" pitchFamily="34" charset="0"/>
              <a:buChar char="•"/>
            </a:pPr>
            <a:r>
              <a:rPr lang="en-US" sz="2400" b="0" dirty="0"/>
              <a:t>Graduation Requirements</a:t>
            </a:r>
          </a:p>
          <a:p>
            <a:pPr>
              <a:buFont typeface="Arial" pitchFamily="34" charset="0"/>
              <a:buChar char="•"/>
            </a:pPr>
            <a:r>
              <a:rPr lang="en-US" sz="2400" b="0" dirty="0"/>
              <a:t>Diploma Designations</a:t>
            </a:r>
          </a:p>
          <a:p>
            <a:pPr>
              <a:buFont typeface="Arial" pitchFamily="34" charset="0"/>
              <a:buChar char="•"/>
            </a:pPr>
            <a:r>
              <a:rPr lang="en-US" sz="2400" b="0" dirty="0"/>
              <a:t>College &amp; University Admission Criteria</a:t>
            </a:r>
          </a:p>
          <a:p>
            <a:pPr>
              <a:buFont typeface="Arial" pitchFamily="34" charset="0"/>
              <a:buChar char="•"/>
            </a:pPr>
            <a:r>
              <a:rPr lang="en-US" sz="2400" b="0" dirty="0"/>
              <a:t>Bright Futures Program</a:t>
            </a:r>
          </a:p>
          <a:p>
            <a:pPr>
              <a:buFont typeface="Arial" pitchFamily="34" charset="0"/>
              <a:buChar char="•"/>
            </a:pPr>
            <a:r>
              <a:rPr lang="en-US" sz="2400" b="0" dirty="0"/>
              <a:t>College Entrance Exams</a:t>
            </a:r>
          </a:p>
          <a:p>
            <a:pPr>
              <a:buFont typeface="Arial" pitchFamily="34" charset="0"/>
              <a:buChar char="•"/>
            </a:pPr>
            <a:r>
              <a:rPr lang="en-US" sz="2400" b="0" dirty="0"/>
              <a:t>District Application Information</a:t>
            </a:r>
          </a:p>
          <a:p>
            <a:pPr>
              <a:buFont typeface="Arial" pitchFamily="34" charset="0"/>
              <a:buChar char="•"/>
            </a:pPr>
            <a:r>
              <a:rPr lang="en-US" sz="2400" b="0" dirty="0"/>
              <a:t>Pathways to Graduation</a:t>
            </a:r>
          </a:p>
          <a:p>
            <a:pPr>
              <a:buFont typeface="Arial" pitchFamily="34" charset="0"/>
              <a:buChar char="•"/>
            </a:pPr>
            <a:endParaRPr lang="en-US" b="0" dirty="0"/>
          </a:p>
        </p:txBody>
      </p:sp>
      <p:pic>
        <p:nvPicPr>
          <p:cNvPr id="1026" name="Picture 2" descr="C:\Users\pairb\AppData\Local\Microsoft\Windows\Temporary Internet Files\Content.IE5\NEWVJ2KO\MP90040097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1295400"/>
            <a:ext cx="2504661" cy="313159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Logo, company name&#10;&#10;Description automatically generated">
            <a:extLst>
              <a:ext uri="{FF2B5EF4-FFF2-40B4-BE49-F238E27FC236}">
                <a16:creationId xmlns:a16="http://schemas.microsoft.com/office/drawing/2014/main" id="{CB37716B-DFB0-40B9-89AF-BBD6FD3343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2159771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airb\AppData\Local\Microsoft\Windows\Temporary Internet Files\Content.IE5\9DBYTHIZ\diploma-lavoro-370x249[1].jp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22960" y="1877377"/>
            <a:ext cx="3200400" cy="2152269"/>
          </a:xfrm>
          <a:prstGeom prst="rect">
            <a:avLst/>
          </a:prstGeom>
          <a:solidFill>
            <a:srgbClr val="FFFFFF"/>
          </a:solidFill>
        </p:spPr>
      </p:pic>
      <p:sp>
        <p:nvSpPr>
          <p:cNvPr id="3" name="Content Placeholder 2"/>
          <p:cNvSpPr>
            <a:spLocks noGrp="1"/>
          </p:cNvSpPr>
          <p:nvPr>
            <p:ph sz="half" idx="2"/>
          </p:nvPr>
        </p:nvSpPr>
        <p:spPr>
          <a:xfrm>
            <a:off x="4700016" y="1097280"/>
            <a:ext cx="3200400" cy="3712464"/>
          </a:xfrm>
        </p:spPr>
        <p:txBody>
          <a:bodyPr>
            <a:normAutofit/>
          </a:bodyPr>
          <a:lstStyle/>
          <a:p>
            <a:pPr>
              <a:lnSpc>
                <a:spcPct val="90000"/>
              </a:lnSpc>
            </a:pPr>
            <a:r>
              <a:rPr lang="en-US" sz="1500" b="0"/>
              <a:t>Students must successfully complete one of the following diploma options: </a:t>
            </a:r>
          </a:p>
          <a:p>
            <a:pPr>
              <a:lnSpc>
                <a:spcPct val="90000"/>
              </a:lnSpc>
              <a:buFont typeface="Arial" panose="020B0604020202020204" pitchFamily="34" charset="0"/>
              <a:buChar char="•"/>
            </a:pPr>
            <a:r>
              <a:rPr lang="en-US" sz="1500" b="0"/>
              <a:t>24-credit standard diploma</a:t>
            </a:r>
          </a:p>
          <a:p>
            <a:pPr>
              <a:lnSpc>
                <a:spcPct val="90000"/>
              </a:lnSpc>
              <a:buFont typeface="Arial" panose="020B0604020202020204" pitchFamily="34" charset="0"/>
              <a:buChar char="•"/>
            </a:pPr>
            <a:r>
              <a:rPr lang="en-US" sz="1500" b="0"/>
              <a:t>18-credit Academically Challenging Curriculum to Enhance Learning (ACCEL) option</a:t>
            </a:r>
          </a:p>
          <a:p>
            <a:pPr>
              <a:lnSpc>
                <a:spcPct val="90000"/>
              </a:lnSpc>
              <a:buFont typeface="Arial" panose="020B0604020202020204" pitchFamily="34" charset="0"/>
              <a:buChar char="•"/>
            </a:pPr>
            <a:r>
              <a:rPr lang="en-US" sz="1500" b="0"/>
              <a:t>Career and Technical Education (CTE) Pathway</a:t>
            </a:r>
          </a:p>
          <a:p>
            <a:pPr>
              <a:lnSpc>
                <a:spcPct val="90000"/>
              </a:lnSpc>
              <a:buFont typeface="Arial" panose="020B0604020202020204" pitchFamily="34" charset="0"/>
              <a:buChar char="•"/>
            </a:pPr>
            <a:r>
              <a:rPr lang="en-US" sz="1500" b="0"/>
              <a:t>Advanced International Certificate of Education (AICE) curriculum</a:t>
            </a:r>
          </a:p>
          <a:p>
            <a:pPr>
              <a:lnSpc>
                <a:spcPct val="90000"/>
              </a:lnSpc>
              <a:buFont typeface="Arial" panose="020B0604020202020204" pitchFamily="34" charset="0"/>
              <a:buChar char="•"/>
            </a:pPr>
            <a:r>
              <a:rPr lang="en-US" sz="1500" b="0"/>
              <a:t>International Baccalaureate (IB) Diploma curriculum</a:t>
            </a:r>
          </a:p>
        </p:txBody>
      </p:sp>
      <p:sp>
        <p:nvSpPr>
          <p:cNvPr id="2" name="Title 1"/>
          <p:cNvSpPr>
            <a:spLocks noGrp="1"/>
          </p:cNvSpPr>
          <p:nvPr>
            <p:ph type="title"/>
          </p:nvPr>
        </p:nvSpPr>
        <p:spPr>
          <a:xfrm>
            <a:off x="822960" y="365760"/>
            <a:ext cx="7520940" cy="548640"/>
          </a:xfrm>
        </p:spPr>
        <p:txBody>
          <a:bodyPr anchor="ctr">
            <a:normAutofit/>
          </a:bodyPr>
          <a:lstStyle/>
          <a:p>
            <a:r>
              <a:rPr lang="en-US" dirty="0"/>
              <a:t>What are the diploma options?</a:t>
            </a:r>
            <a:endParaRPr lang="en-US"/>
          </a:p>
        </p:txBody>
      </p:sp>
      <p:pic>
        <p:nvPicPr>
          <p:cNvPr id="5" name="Picture 4" descr="Logo, company name&#10;&#10;Description automatically generated">
            <a:extLst>
              <a:ext uri="{FF2B5EF4-FFF2-40B4-BE49-F238E27FC236}">
                <a16:creationId xmlns:a16="http://schemas.microsoft.com/office/drawing/2014/main" id="{5CE407B0-CFE0-43BC-8109-342FB7F4E1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292042653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685800"/>
          </a:xfrm>
        </p:spPr>
        <p:txBody>
          <a:bodyPr/>
          <a:lstStyle/>
          <a:p>
            <a:pPr algn="ctr"/>
            <a:r>
              <a:rPr lang="en-US" dirty="0"/>
              <a:t>requirements for the 24-credit </a:t>
            </a:r>
            <a:br>
              <a:rPr lang="en-US" dirty="0"/>
            </a:br>
            <a:r>
              <a:rPr lang="en-US" dirty="0"/>
              <a:t>standard diploma</a:t>
            </a:r>
            <a:r>
              <a:rPr lang="en-US" sz="3200" dirty="0"/>
              <a:t>	</a:t>
            </a:r>
          </a:p>
        </p:txBody>
      </p:sp>
      <p:sp>
        <p:nvSpPr>
          <p:cNvPr id="3" name="Content Placeholder 2"/>
          <p:cNvSpPr>
            <a:spLocks noGrp="1"/>
          </p:cNvSpPr>
          <p:nvPr>
            <p:ph idx="1"/>
          </p:nvPr>
        </p:nvSpPr>
        <p:spPr>
          <a:xfrm>
            <a:off x="228600" y="990600"/>
            <a:ext cx="8610600" cy="3962400"/>
          </a:xfrm>
        </p:spPr>
        <p:txBody>
          <a:bodyPr>
            <a:normAutofit fontScale="70000" lnSpcReduction="20000"/>
          </a:bodyPr>
          <a:lstStyle/>
          <a:p>
            <a:pPr>
              <a:buFont typeface="Arial" pitchFamily="34" charset="0"/>
              <a:buChar char="•"/>
            </a:pPr>
            <a:r>
              <a:rPr lang="en-US" sz="1900" b="0" dirty="0"/>
              <a:t>4 credits English Language Arts (ELA)</a:t>
            </a:r>
          </a:p>
          <a:p>
            <a:pPr lvl="2">
              <a:buFont typeface="Arial" pitchFamily="34" charset="0"/>
              <a:buChar char="•"/>
            </a:pPr>
            <a:r>
              <a:rPr lang="en-US" sz="1900" dirty="0"/>
              <a:t>ELA I, II, III, IV</a:t>
            </a:r>
          </a:p>
          <a:p>
            <a:pPr lvl="2">
              <a:buFont typeface="Arial" pitchFamily="34" charset="0"/>
              <a:buChar char="•"/>
            </a:pPr>
            <a:r>
              <a:rPr lang="en-US" sz="1900" b="0" dirty="0"/>
              <a:t>ELA honors, AP, AICE, IB and dual enrollment courses may satisfy this requirement.</a:t>
            </a:r>
          </a:p>
          <a:p>
            <a:pPr>
              <a:buFont typeface="Arial" pitchFamily="34" charset="0"/>
              <a:buChar char="•"/>
            </a:pPr>
            <a:r>
              <a:rPr lang="en-US" sz="1900" b="0" dirty="0"/>
              <a:t>4 credits Mathematics</a:t>
            </a:r>
          </a:p>
          <a:p>
            <a:pPr lvl="2">
              <a:buFont typeface="Arial" pitchFamily="34" charset="0"/>
              <a:buChar char="•"/>
            </a:pPr>
            <a:r>
              <a:rPr lang="en-US" sz="1900" dirty="0"/>
              <a:t>One of which must be Algebra I and one of which must be Geometry.</a:t>
            </a:r>
          </a:p>
          <a:p>
            <a:pPr lvl="2">
              <a:buFont typeface="Arial" pitchFamily="34" charset="0"/>
              <a:buChar char="•"/>
            </a:pPr>
            <a:r>
              <a:rPr lang="en-US" sz="1900" dirty="0"/>
              <a:t>Industry certifications that lead to college credit may substitute for up to two mathematics credits (except for Algebra I and Geometry).</a:t>
            </a:r>
          </a:p>
          <a:p>
            <a:pPr lvl="2">
              <a:buFont typeface="Arial" pitchFamily="34" charset="0"/>
              <a:buChar char="•"/>
            </a:pPr>
            <a:r>
              <a:rPr lang="en-US" sz="1900" dirty="0"/>
              <a:t>An identified computer science** credit may substitute for up to one mathematics credit (except for Algebra 1 and Geometry) </a:t>
            </a:r>
          </a:p>
          <a:p>
            <a:pPr>
              <a:buFont typeface="Arial" pitchFamily="34" charset="0"/>
              <a:buChar char="•"/>
            </a:pPr>
            <a:r>
              <a:rPr lang="en-US" sz="1900" b="0" dirty="0"/>
              <a:t>3 credits Science</a:t>
            </a:r>
          </a:p>
          <a:p>
            <a:pPr lvl="2">
              <a:buFont typeface="Arial" pitchFamily="34" charset="0"/>
              <a:buChar char="•"/>
            </a:pPr>
            <a:r>
              <a:rPr lang="en-US" sz="1900" dirty="0"/>
              <a:t>One of which must be Biology I, two of which must be equally rigorous science courses.</a:t>
            </a:r>
          </a:p>
          <a:p>
            <a:pPr lvl="2">
              <a:buFont typeface="Arial" pitchFamily="34" charset="0"/>
              <a:buChar char="•"/>
            </a:pPr>
            <a:r>
              <a:rPr lang="en-US" sz="1900" b="0" dirty="0"/>
              <a:t>Two of three required credits must have a lab component.</a:t>
            </a:r>
          </a:p>
          <a:p>
            <a:pPr lvl="2">
              <a:buFont typeface="Arial" pitchFamily="34" charset="0"/>
              <a:buChar char="•"/>
            </a:pPr>
            <a:r>
              <a:rPr lang="en-US" sz="1900" dirty="0"/>
              <a:t>An industry certification that leads to college credit substitutes for up to one science credit (except for Biology I).</a:t>
            </a:r>
          </a:p>
          <a:p>
            <a:pPr lvl="2">
              <a:buFont typeface="Arial" pitchFamily="34" charset="0"/>
              <a:buChar char="•"/>
            </a:pPr>
            <a:r>
              <a:rPr lang="en-US" sz="1900" b="0" dirty="0"/>
              <a:t>An identified rigorous computer science course with a related industry certification substitutes for up to one science credit (except for Biology I). </a:t>
            </a:r>
          </a:p>
          <a:p>
            <a:pPr lvl="2">
              <a:buFont typeface="Arial" pitchFamily="34" charset="0"/>
              <a:buChar char="•"/>
            </a:pPr>
            <a:endParaRPr lang="en-US" sz="1900" b="0" dirty="0"/>
          </a:p>
          <a:p>
            <a:pPr marL="237744" lvl="2" indent="0" algn="ctr">
              <a:buNone/>
            </a:pPr>
            <a:r>
              <a:rPr lang="en-US" dirty="0"/>
              <a:t>(Continued on next slide….)</a:t>
            </a:r>
            <a:endParaRPr lang="en-US" b="0" dirty="0"/>
          </a:p>
        </p:txBody>
      </p:sp>
      <p:pic>
        <p:nvPicPr>
          <p:cNvPr id="4" name="Picture 3" descr="Logo, company name&#10;&#10;Description automatically generated">
            <a:extLst>
              <a:ext uri="{FF2B5EF4-FFF2-40B4-BE49-F238E27FC236}">
                <a16:creationId xmlns:a16="http://schemas.microsoft.com/office/drawing/2014/main" id="{FAC6CEEF-80B3-41D2-8645-40DFCE7E91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101769591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762000"/>
          </a:xfrm>
        </p:spPr>
        <p:txBody>
          <a:bodyPr/>
          <a:lstStyle/>
          <a:p>
            <a:pPr algn="ctr"/>
            <a:r>
              <a:rPr lang="en-US" dirty="0"/>
              <a:t>requirements for the 24-credit standard diploma</a:t>
            </a:r>
            <a:r>
              <a:rPr lang="en-US" sz="3200" dirty="0"/>
              <a:t>	</a:t>
            </a:r>
            <a:endParaRPr lang="en-US" dirty="0"/>
          </a:p>
        </p:txBody>
      </p:sp>
      <p:sp>
        <p:nvSpPr>
          <p:cNvPr id="3" name="Content Placeholder 2"/>
          <p:cNvSpPr>
            <a:spLocks noGrp="1"/>
          </p:cNvSpPr>
          <p:nvPr>
            <p:ph idx="1"/>
          </p:nvPr>
        </p:nvSpPr>
        <p:spPr>
          <a:xfrm>
            <a:off x="381000" y="914400"/>
            <a:ext cx="8305800" cy="4038600"/>
          </a:xfrm>
        </p:spPr>
        <p:txBody>
          <a:bodyPr>
            <a:normAutofit lnSpcReduction="10000"/>
          </a:bodyPr>
          <a:lstStyle/>
          <a:p>
            <a:pPr lvl="1"/>
            <a:endParaRPr lang="en-US" b="0" dirty="0"/>
          </a:p>
          <a:p>
            <a:pPr>
              <a:buFont typeface="Arial" pitchFamily="34" charset="0"/>
              <a:buChar char="•"/>
            </a:pPr>
            <a:r>
              <a:rPr lang="en-US" sz="1400" b="0" dirty="0"/>
              <a:t>3 credits Social Studies</a:t>
            </a:r>
          </a:p>
          <a:p>
            <a:pPr lvl="3">
              <a:buFont typeface="Arial" pitchFamily="34" charset="0"/>
              <a:buChar char="•"/>
            </a:pPr>
            <a:r>
              <a:rPr lang="en-US" sz="1400" dirty="0"/>
              <a:t>1 credit in World History </a:t>
            </a:r>
          </a:p>
          <a:p>
            <a:pPr lvl="3">
              <a:buFont typeface="Arial" pitchFamily="34" charset="0"/>
              <a:buChar char="•"/>
            </a:pPr>
            <a:r>
              <a:rPr lang="en-US" sz="1400" dirty="0"/>
              <a:t>1 credit in US History</a:t>
            </a:r>
          </a:p>
          <a:p>
            <a:pPr lvl="3">
              <a:buFont typeface="Arial" pitchFamily="34" charset="0"/>
              <a:buChar char="•"/>
            </a:pPr>
            <a:r>
              <a:rPr lang="en-US" sz="1400" dirty="0"/>
              <a:t>.5 credit in US Government</a:t>
            </a:r>
          </a:p>
          <a:p>
            <a:pPr lvl="3">
              <a:buFont typeface="Arial" pitchFamily="34" charset="0"/>
              <a:buChar char="•"/>
            </a:pPr>
            <a:r>
              <a:rPr lang="en-US" sz="1400" dirty="0"/>
              <a:t>.5 credit in Economics with Financial Literacy</a:t>
            </a:r>
            <a:endParaRPr lang="en-US" sz="1400" b="0" dirty="0"/>
          </a:p>
          <a:p>
            <a:pPr lvl="1">
              <a:buClrTx/>
              <a:buFont typeface="Arial" panose="020B0604020202020204" pitchFamily="34" charset="0"/>
              <a:buChar char="•"/>
            </a:pPr>
            <a:r>
              <a:rPr lang="en-US" sz="1400" b="0" dirty="0"/>
              <a:t>1 credit in Fine &amp; Performing Arts, Speech &amp; Debate, or Practical Arts*</a:t>
            </a:r>
          </a:p>
          <a:p>
            <a:pPr lvl="1">
              <a:buClrTx/>
              <a:buFont typeface="Arial" panose="020B0604020202020204" pitchFamily="34" charset="0"/>
              <a:buChar char="•"/>
            </a:pPr>
            <a:r>
              <a:rPr lang="en-US" sz="1400" b="0" dirty="0"/>
              <a:t>1 credit in Physical Education*</a:t>
            </a:r>
          </a:p>
          <a:p>
            <a:pPr lvl="2"/>
            <a:r>
              <a:rPr lang="en-US" sz="1400" dirty="0"/>
              <a:t>To include the integration of health</a:t>
            </a:r>
          </a:p>
          <a:p>
            <a:pPr marL="9144" lvl="1" indent="0">
              <a:buNone/>
            </a:pPr>
            <a:r>
              <a:rPr lang="en-US" sz="1400" dirty="0"/>
              <a:t>    (*Eligible courses &amp; eligible course substitutions are specified in the Florida Course </a:t>
            </a:r>
          </a:p>
          <a:p>
            <a:pPr marL="9144" lvl="1" indent="0">
              <a:buNone/>
            </a:pPr>
            <a:r>
              <a:rPr lang="en-US" sz="1400" dirty="0"/>
              <a:t>      Code Directory at </a:t>
            </a:r>
            <a:r>
              <a:rPr lang="en-US" sz="1400" dirty="0">
                <a:hlinkClick r:id="rId2"/>
              </a:rPr>
              <a:t>http://www.fldoe.org/articulation/CCD</a:t>
            </a:r>
            <a:r>
              <a:rPr lang="en-US" sz="1400" dirty="0"/>
              <a:t>.)	</a:t>
            </a:r>
          </a:p>
          <a:p>
            <a:pPr marL="294894" lvl="1" indent="-285750">
              <a:buClrTx/>
              <a:buFont typeface="Arial" panose="020B0604020202020204" pitchFamily="34" charset="0"/>
              <a:buChar char="•"/>
            </a:pPr>
            <a:r>
              <a:rPr lang="en-US" sz="1400" dirty="0"/>
              <a:t>8 Elective credits</a:t>
            </a:r>
          </a:p>
          <a:p>
            <a:pPr marL="294894" lvl="1" indent="-285750">
              <a:buClrTx/>
              <a:buFont typeface="Arial" panose="020B0604020202020204" pitchFamily="34" charset="0"/>
              <a:buChar char="•"/>
            </a:pPr>
            <a:r>
              <a:rPr lang="en-US" sz="1400" dirty="0"/>
              <a:t>1 Online Course</a:t>
            </a:r>
          </a:p>
          <a:p>
            <a:pPr marL="294894" lvl="1" indent="-285750">
              <a:buClrTx/>
              <a:buFont typeface="Arial" panose="020B0604020202020204" pitchFamily="34" charset="0"/>
              <a:buChar char="•"/>
            </a:pPr>
            <a:r>
              <a:rPr lang="en-US" sz="1400" dirty="0"/>
              <a:t>Students must earn a 2.0 grade point average on a 4.0 scale </a:t>
            </a:r>
          </a:p>
          <a:p>
            <a:pPr marL="294894" lvl="1" indent="-285750"/>
            <a:endParaRPr lang="en-US" dirty="0"/>
          </a:p>
          <a:p>
            <a:pPr marL="9144" lvl="1" indent="0" algn="ctr">
              <a:buNone/>
            </a:pPr>
            <a:r>
              <a:rPr lang="en-US" i="1" dirty="0"/>
              <a:t>Graduation Requirements are subject to change with state legislature. </a:t>
            </a:r>
          </a:p>
          <a:p>
            <a:pPr marL="9144" lvl="1" indent="0" algn="ctr">
              <a:buNone/>
            </a:pPr>
            <a:endParaRPr lang="en-US" i="1" dirty="0"/>
          </a:p>
          <a:p>
            <a:pPr marL="9144" lvl="1" indent="0" algn="ctr">
              <a:buNone/>
            </a:pPr>
            <a:endParaRPr lang="en-US" i="1" dirty="0"/>
          </a:p>
          <a:p>
            <a:pPr marL="464058" indent="-285750">
              <a:buFont typeface="Arial" pitchFamily="34" charset="0"/>
              <a:buChar char="•"/>
            </a:pPr>
            <a:endParaRPr lang="en-US" dirty="0"/>
          </a:p>
        </p:txBody>
      </p:sp>
      <p:pic>
        <p:nvPicPr>
          <p:cNvPr id="4" name="Picture 3" descr="Logo, company name&#10;&#10;Description automatically generated">
            <a:extLst>
              <a:ext uri="{FF2B5EF4-FFF2-40B4-BE49-F238E27FC236}">
                <a16:creationId xmlns:a16="http://schemas.microsoft.com/office/drawing/2014/main" id="{B3C9890D-FDF1-40BA-8D54-26CA0EC034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252093781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28600"/>
            <a:ext cx="7520940" cy="762000"/>
          </a:xfrm>
        </p:spPr>
        <p:txBody>
          <a:bodyPr/>
          <a:lstStyle/>
          <a:p>
            <a:pPr algn="ctr"/>
            <a:r>
              <a:rPr lang="en-US" dirty="0"/>
              <a:t>State assessment requirements for graduation</a:t>
            </a:r>
          </a:p>
        </p:txBody>
      </p:sp>
      <p:sp>
        <p:nvSpPr>
          <p:cNvPr id="3" name="Content Placeholder 2"/>
          <p:cNvSpPr>
            <a:spLocks noGrp="1"/>
          </p:cNvSpPr>
          <p:nvPr>
            <p:ph idx="1"/>
          </p:nvPr>
        </p:nvSpPr>
        <p:spPr>
          <a:xfrm>
            <a:off x="822960" y="1100628"/>
            <a:ext cx="7520940" cy="3776172"/>
          </a:xfrm>
        </p:spPr>
        <p:txBody>
          <a:bodyPr>
            <a:normAutofit/>
          </a:bodyPr>
          <a:lstStyle/>
          <a:p>
            <a:pPr marL="0" lvl="1" indent="0">
              <a:buClrTx/>
              <a:buNone/>
            </a:pPr>
            <a:r>
              <a:rPr lang="en-US" dirty="0"/>
              <a:t>Students must pass the following statewide assessments: </a:t>
            </a:r>
          </a:p>
          <a:p>
            <a:pPr marL="0" lvl="1" indent="0">
              <a:buClrTx/>
              <a:buNone/>
            </a:pPr>
            <a:r>
              <a:rPr lang="en-US" sz="1400" dirty="0"/>
              <a:t>• Grade 10 English Language Arts (ELA) or a concordant score </a:t>
            </a:r>
          </a:p>
          <a:p>
            <a:pPr marL="0" lvl="1" indent="0">
              <a:buClrTx/>
              <a:buNone/>
            </a:pPr>
            <a:r>
              <a:rPr lang="en-US" sz="1400" dirty="0"/>
              <a:t>• Algebra 1 end of course (EOC) or a comparative score </a:t>
            </a:r>
          </a:p>
          <a:p>
            <a:pPr marL="0" lvl="1" indent="0">
              <a:buClrTx/>
              <a:buNone/>
            </a:pPr>
            <a:endParaRPr lang="en-US" sz="1400" dirty="0"/>
          </a:p>
          <a:p>
            <a:pPr marL="0" lvl="1" indent="0">
              <a:buClrTx/>
              <a:buNone/>
            </a:pPr>
            <a:r>
              <a:rPr lang="en-US" sz="1400" dirty="0"/>
              <a:t>Refer to Graduation Requirements for Florida’s Statewide Assessments for concordant and comparative scores. </a:t>
            </a:r>
          </a:p>
          <a:p>
            <a:pPr marL="0" lvl="1" indent="0">
              <a:buClrTx/>
              <a:buNone/>
            </a:pPr>
            <a:endParaRPr lang="en-US" dirty="0"/>
          </a:p>
          <a:p>
            <a:pPr marL="0" lvl="1" indent="0">
              <a:buClrTx/>
              <a:buNone/>
            </a:pPr>
            <a:r>
              <a:rPr lang="en-US" dirty="0"/>
              <a:t>Students enrolled in the following courses must participate in the corresponding EOC assessment, which constitutes 30 percent of the final course grade+: </a:t>
            </a:r>
          </a:p>
          <a:p>
            <a:pPr marL="0" lvl="1" indent="0">
              <a:buClrTx/>
              <a:buNone/>
            </a:pPr>
            <a:r>
              <a:rPr lang="en-US" sz="1400" dirty="0"/>
              <a:t>• Algebra 1            • Geometry </a:t>
            </a:r>
          </a:p>
          <a:p>
            <a:pPr marL="0" lvl="1" indent="0">
              <a:buClrTx/>
              <a:buNone/>
            </a:pPr>
            <a:r>
              <a:rPr lang="en-US" sz="1400" dirty="0"/>
              <a:t>• Biology 1             • U.S. History </a:t>
            </a:r>
          </a:p>
          <a:p>
            <a:pPr marL="0" lvl="1" indent="0">
              <a:buClrTx/>
              <a:buNone/>
            </a:pPr>
            <a:endParaRPr lang="en-US" dirty="0"/>
          </a:p>
          <a:p>
            <a:pPr marL="0" lvl="1" indent="0">
              <a:buClrTx/>
              <a:buNone/>
            </a:pPr>
            <a:r>
              <a:rPr lang="en-US" dirty="0"/>
              <a:t>+Special note: Thirty percent not applicable if not enrolled in the course but passed the EOC (credit acceleration program [CAP]). </a:t>
            </a:r>
          </a:p>
        </p:txBody>
      </p:sp>
      <p:pic>
        <p:nvPicPr>
          <p:cNvPr id="4" name="Picture 3" descr="Logo, company name&#10;&#10;Description automatically generated">
            <a:extLst>
              <a:ext uri="{FF2B5EF4-FFF2-40B4-BE49-F238E27FC236}">
                <a16:creationId xmlns:a16="http://schemas.microsoft.com/office/drawing/2014/main" id="{3B637FCE-4E48-4A3B-877A-AD88571172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9024418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533400"/>
          </a:xfrm>
        </p:spPr>
        <p:txBody>
          <a:bodyPr/>
          <a:lstStyle/>
          <a:p>
            <a:pPr algn="ctr"/>
            <a:r>
              <a:rPr lang="en-US" dirty="0"/>
              <a:t>REQUIREMENTS FOR DIPLOMA DESIGNATIONS</a:t>
            </a:r>
          </a:p>
        </p:txBody>
      </p:sp>
      <p:sp>
        <p:nvSpPr>
          <p:cNvPr id="3" name="Content Placeholder 2"/>
          <p:cNvSpPr>
            <a:spLocks noGrp="1"/>
          </p:cNvSpPr>
          <p:nvPr>
            <p:ph idx="1"/>
          </p:nvPr>
        </p:nvSpPr>
        <p:spPr>
          <a:xfrm>
            <a:off x="304800" y="838200"/>
            <a:ext cx="8458200" cy="4572000"/>
          </a:xfrm>
        </p:spPr>
        <p:txBody>
          <a:bodyPr>
            <a:normAutofit/>
          </a:bodyPr>
          <a:lstStyle/>
          <a:p>
            <a:r>
              <a:rPr lang="en-US" sz="1900" b="0" dirty="0"/>
              <a:t>Scholar Diploma Designation:</a:t>
            </a:r>
          </a:p>
          <a:p>
            <a:r>
              <a:rPr lang="en-US" sz="1900" b="0" dirty="0"/>
              <a:t>	In addition to meeting the 24-credit standard high school diploma requirements, a student must</a:t>
            </a:r>
          </a:p>
          <a:p>
            <a:pPr lvl="2">
              <a:buFont typeface="Arial" panose="020B0604020202020204" pitchFamily="34" charset="0"/>
              <a:buChar char="•"/>
            </a:pPr>
            <a:r>
              <a:rPr lang="en-US" sz="1500" dirty="0"/>
              <a:t>Earn 1 credit in Algebra 2 or an equally rigorous course</a:t>
            </a:r>
          </a:p>
          <a:p>
            <a:pPr lvl="2">
              <a:buFont typeface="Arial" panose="020B0604020202020204" pitchFamily="34" charset="0"/>
              <a:buChar char="•"/>
            </a:pPr>
            <a:r>
              <a:rPr lang="en-US" sz="1500" b="0" dirty="0"/>
              <a:t>Pass the Geometry EOC</a:t>
            </a:r>
          </a:p>
          <a:p>
            <a:pPr lvl="2">
              <a:buFont typeface="Arial" panose="020B0604020202020204" pitchFamily="34" charset="0"/>
              <a:buChar char="•"/>
            </a:pPr>
            <a:r>
              <a:rPr lang="en-US" sz="1500" dirty="0"/>
              <a:t>Earn 1 credit in Statistics or an equally rigorous mathematics course</a:t>
            </a:r>
          </a:p>
          <a:p>
            <a:pPr lvl="2">
              <a:buFont typeface="Arial" panose="020B0604020202020204" pitchFamily="34" charset="0"/>
              <a:buChar char="•"/>
            </a:pPr>
            <a:r>
              <a:rPr lang="en-US" sz="1500" b="0" dirty="0"/>
              <a:t>Pass the Biology </a:t>
            </a:r>
            <a:r>
              <a:rPr lang="en-US" sz="1500" dirty="0"/>
              <a:t>I EOC*</a:t>
            </a:r>
          </a:p>
          <a:p>
            <a:pPr lvl="2">
              <a:buFont typeface="Arial" panose="020B0604020202020204" pitchFamily="34" charset="0"/>
              <a:buChar char="•"/>
            </a:pPr>
            <a:r>
              <a:rPr lang="en-US" sz="1500" b="0" dirty="0"/>
              <a:t>Earn 1 credit in Chemistry or Physics;</a:t>
            </a:r>
          </a:p>
          <a:p>
            <a:pPr lvl="2">
              <a:buFont typeface="Arial" panose="020B0604020202020204" pitchFamily="34" charset="0"/>
              <a:buChar char="•"/>
            </a:pPr>
            <a:r>
              <a:rPr lang="en-US" sz="1500" dirty="0"/>
              <a:t>Earn 1 credit in a course equally rigorous to Chemistry or Physics; </a:t>
            </a:r>
          </a:p>
          <a:p>
            <a:pPr lvl="2">
              <a:buFont typeface="Arial" panose="020B0604020202020204" pitchFamily="34" charset="0"/>
              <a:buChar char="•"/>
            </a:pPr>
            <a:r>
              <a:rPr lang="en-US" sz="1500" b="0" dirty="0"/>
              <a:t>Pass the U.S. History EOC; </a:t>
            </a:r>
          </a:p>
          <a:p>
            <a:pPr lvl="2">
              <a:buFont typeface="Arial" panose="020B0604020202020204" pitchFamily="34" charset="0"/>
              <a:buChar char="•"/>
            </a:pPr>
            <a:r>
              <a:rPr lang="en-US" sz="1500" dirty="0"/>
              <a:t>Earn 2 credits in the same World Language; and </a:t>
            </a:r>
          </a:p>
          <a:p>
            <a:pPr lvl="2">
              <a:buFont typeface="Arial" panose="020B0604020202020204" pitchFamily="34" charset="0"/>
              <a:buChar char="•"/>
            </a:pPr>
            <a:r>
              <a:rPr lang="en-US" sz="1500" b="0" dirty="0"/>
              <a:t>Earn at least 1 credit in AP, IB, AICE or a dual enrollment courses</a:t>
            </a:r>
            <a:r>
              <a:rPr lang="en-US" sz="1900" b="0" dirty="0"/>
              <a:t>. </a:t>
            </a:r>
          </a:p>
          <a:p>
            <a:pPr marL="0" indent="0"/>
            <a:r>
              <a:rPr lang="en-US" sz="1400" b="0" dirty="0"/>
              <a:t>A student is exempt from the Biology I or U.S. History assessment if the student is enrolled in an AP, IB, or AICE Biology I or U.S. History course and the student takes the respective AP, IB or AICE assessment; and earns the minimum score to earn college credit.</a:t>
            </a:r>
          </a:p>
          <a:p>
            <a:pPr marL="685800" lvl="4" indent="0">
              <a:buNone/>
            </a:pPr>
            <a:r>
              <a:rPr lang="en-US" sz="1400" dirty="0"/>
              <a:t>	</a:t>
            </a:r>
          </a:p>
        </p:txBody>
      </p:sp>
      <p:pic>
        <p:nvPicPr>
          <p:cNvPr id="4" name="Picture 3" descr="Logo, company name&#10;&#10;Description automatically generated">
            <a:extLst>
              <a:ext uri="{FF2B5EF4-FFF2-40B4-BE49-F238E27FC236}">
                <a16:creationId xmlns:a16="http://schemas.microsoft.com/office/drawing/2014/main" id="{4AA0C214-C113-4D25-B9E9-339BA723E6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22289875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r>
              <a:rPr lang="en-US" sz="1800" b="0" dirty="0"/>
              <a:t>Merit Diploma Designation:</a:t>
            </a:r>
          </a:p>
          <a:p>
            <a:pPr lvl="3">
              <a:buFont typeface="Arial" pitchFamily="34" charset="0"/>
              <a:buChar char="•"/>
            </a:pPr>
            <a:r>
              <a:rPr lang="en-US" sz="1800" b="0" dirty="0"/>
              <a:t>Meet the standard high school diploma requirements</a:t>
            </a:r>
          </a:p>
          <a:p>
            <a:pPr lvl="3">
              <a:buFont typeface="Arial" pitchFamily="34" charset="0"/>
              <a:buChar char="•"/>
            </a:pPr>
            <a:r>
              <a:rPr lang="en-US" sz="1800" dirty="0"/>
              <a:t>Attain one or more industry certifications from the list established (per s. 1003.492, [F.S.])</a:t>
            </a:r>
            <a:r>
              <a:rPr lang="en-US" sz="1800" b="0" dirty="0"/>
              <a:t>	</a:t>
            </a:r>
          </a:p>
          <a:p>
            <a:pPr lvl="3">
              <a:buFont typeface="Arial" pitchFamily="34" charset="0"/>
              <a:buChar char="•"/>
            </a:pPr>
            <a:endParaRPr lang="en-US" sz="1800" dirty="0"/>
          </a:p>
          <a:p>
            <a:pPr marL="466344" lvl="3" indent="0">
              <a:buNone/>
            </a:pPr>
            <a:endParaRPr lang="en-US" b="0" dirty="0"/>
          </a:p>
        </p:txBody>
      </p:sp>
      <p:sp>
        <p:nvSpPr>
          <p:cNvPr id="4" name="Content Placeholder 3">
            <a:extLst>
              <a:ext uri="{FF2B5EF4-FFF2-40B4-BE49-F238E27FC236}">
                <a16:creationId xmlns:a16="http://schemas.microsoft.com/office/drawing/2014/main" id="{1845A7AD-F629-4655-B6AE-CE815D4B41DA}"/>
              </a:ext>
            </a:extLst>
          </p:cNvPr>
          <p:cNvSpPr>
            <a:spLocks noGrp="1"/>
          </p:cNvSpPr>
          <p:nvPr>
            <p:ph sz="half" idx="2"/>
          </p:nvPr>
        </p:nvSpPr>
        <p:spPr>
          <a:xfrm>
            <a:off x="4700016" y="1097280"/>
            <a:ext cx="3377184" cy="3712464"/>
          </a:xfrm>
        </p:spPr>
        <p:txBody>
          <a:bodyPr>
            <a:normAutofit/>
          </a:bodyPr>
          <a:lstStyle/>
          <a:p>
            <a:pPr marL="0" lvl="1" indent="0">
              <a:buNone/>
            </a:pPr>
            <a:r>
              <a:rPr lang="en-US" sz="1800" dirty="0"/>
              <a:t>Pinellas Advanced Scholar Designation </a:t>
            </a:r>
            <a:r>
              <a:rPr lang="en-US" sz="1800" i="1" dirty="0"/>
              <a:t>(seal earned through Pinellas County Schools)	</a:t>
            </a:r>
          </a:p>
          <a:p>
            <a:pPr lvl="3"/>
            <a:r>
              <a:rPr lang="en-US" dirty="0"/>
              <a:t>Meet all requirements for the Scholar Designation</a:t>
            </a:r>
          </a:p>
          <a:p>
            <a:pPr lvl="3"/>
            <a:r>
              <a:rPr lang="en-US" dirty="0"/>
              <a:t>Earn a score of 3 or better on three Advanced Placement (AP) exams</a:t>
            </a:r>
          </a:p>
          <a:p>
            <a:endParaRPr lang="en-US" dirty="0"/>
          </a:p>
        </p:txBody>
      </p:sp>
      <p:sp>
        <p:nvSpPr>
          <p:cNvPr id="2" name="Title 1"/>
          <p:cNvSpPr>
            <a:spLocks noGrp="1"/>
          </p:cNvSpPr>
          <p:nvPr>
            <p:ph type="title"/>
          </p:nvPr>
        </p:nvSpPr>
        <p:spPr>
          <a:xfrm>
            <a:off x="822960" y="365760"/>
            <a:ext cx="7520940" cy="548640"/>
          </a:xfrm>
        </p:spPr>
        <p:txBody>
          <a:bodyPr/>
          <a:lstStyle/>
          <a:p>
            <a:pPr algn="ctr"/>
            <a:r>
              <a:rPr lang="en-US"/>
              <a:t>REQUIREMENTS FOR DIPLOMA DESIGNATIONS</a:t>
            </a:r>
            <a:endParaRPr lang="en-US" dirty="0"/>
          </a:p>
        </p:txBody>
      </p:sp>
      <p:pic>
        <p:nvPicPr>
          <p:cNvPr id="2050" name="Picture 2" descr="C:\Users\pairb\AppData\Local\Microsoft\Windows\Temporary Internet Files\Content.IE5\NEWVJ2KO\MP90044233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2867" y="3962400"/>
            <a:ext cx="3048000" cy="2667000"/>
          </a:xfrm>
          <a:prstGeom prst="rect">
            <a:avLst/>
          </a:prstGeom>
          <a:noFill/>
          <a:effectLst>
            <a:innerShdw blurRad="63500" dist="50800" dir="162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6" name="Picture 5" descr="Logo, company name&#10;&#10;Description automatically generated">
            <a:extLst>
              <a:ext uri="{FF2B5EF4-FFF2-40B4-BE49-F238E27FC236}">
                <a16:creationId xmlns:a16="http://schemas.microsoft.com/office/drawing/2014/main" id="{6775494D-E7FE-440E-B32E-E27ED77ABB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255688929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609600"/>
          </a:xfrm>
        </p:spPr>
        <p:txBody>
          <a:bodyPr/>
          <a:lstStyle/>
          <a:p>
            <a:pPr algn="ctr"/>
            <a:r>
              <a:rPr lang="en-US" dirty="0"/>
              <a:t>State university system</a:t>
            </a:r>
          </a:p>
        </p:txBody>
      </p:sp>
      <p:sp>
        <p:nvSpPr>
          <p:cNvPr id="3" name="Content Placeholder 2"/>
          <p:cNvSpPr>
            <a:spLocks noGrp="1"/>
          </p:cNvSpPr>
          <p:nvPr>
            <p:ph idx="1"/>
          </p:nvPr>
        </p:nvSpPr>
        <p:spPr>
          <a:xfrm>
            <a:off x="457200" y="762000"/>
            <a:ext cx="8077200" cy="4343400"/>
          </a:xfrm>
        </p:spPr>
        <p:txBody>
          <a:bodyPr>
            <a:normAutofit/>
          </a:bodyPr>
          <a:lstStyle/>
          <a:p>
            <a:pPr lvl="1"/>
            <a:r>
              <a:rPr lang="en-US" sz="1800" b="0" dirty="0"/>
              <a:t>Admission to Florida’s public universities is competitive.</a:t>
            </a:r>
          </a:p>
          <a:p>
            <a:pPr lvl="1"/>
            <a:r>
              <a:rPr lang="en-US" sz="1800" dirty="0"/>
              <a:t>Prospective students should complete rigorous curriculum in high school.</a:t>
            </a:r>
          </a:p>
          <a:p>
            <a:pPr lvl="1"/>
            <a:r>
              <a:rPr lang="en-US" sz="1800" b="0" dirty="0"/>
              <a:t>To qualify to enter one of Florida’s public universities, a first-time-in-college student must meet the following minimum requirements:</a:t>
            </a:r>
          </a:p>
          <a:p>
            <a:pPr marL="802386" lvl="4" indent="-285750">
              <a:buFont typeface="Arial" pitchFamily="34" charset="0"/>
              <a:buChar char="•"/>
            </a:pPr>
            <a:r>
              <a:rPr lang="en-US" sz="1800" dirty="0"/>
              <a:t>High School graduation with a standard diploma</a:t>
            </a:r>
          </a:p>
          <a:p>
            <a:pPr marL="802386" lvl="4" indent="-285750">
              <a:buFont typeface="Arial" pitchFamily="34" charset="0"/>
              <a:buChar char="•"/>
            </a:pPr>
            <a:r>
              <a:rPr lang="en-US" sz="1800" b="0" dirty="0"/>
              <a:t>Admission test scores </a:t>
            </a:r>
          </a:p>
          <a:p>
            <a:pPr marL="802386" lvl="4" indent="-285750">
              <a:buFont typeface="Arial" pitchFamily="34" charset="0"/>
              <a:buChar char="•"/>
            </a:pPr>
            <a:r>
              <a:rPr lang="en-US" sz="1800" dirty="0"/>
              <a:t>16 credits of approved college preparatory academic courses</a:t>
            </a:r>
          </a:p>
          <a:p>
            <a:pPr marL="1040130" lvl="5" indent="-285750">
              <a:buFont typeface="Arial" pitchFamily="34" charset="0"/>
              <a:buChar char="•"/>
            </a:pPr>
            <a:r>
              <a:rPr lang="en-US" sz="1600" b="0" dirty="0"/>
              <a:t>4 English (3 with substantial writing)</a:t>
            </a:r>
          </a:p>
          <a:p>
            <a:pPr marL="1040130" lvl="5" indent="-285750">
              <a:buFont typeface="Arial" pitchFamily="34" charset="0"/>
              <a:buChar char="•"/>
            </a:pPr>
            <a:r>
              <a:rPr lang="en-US" sz="1600" dirty="0"/>
              <a:t>4 Math (Algebra I level and above)</a:t>
            </a:r>
          </a:p>
          <a:p>
            <a:pPr marL="1040130" lvl="5" indent="-285750">
              <a:buFont typeface="Arial" pitchFamily="34" charset="0"/>
              <a:buChar char="•"/>
            </a:pPr>
            <a:r>
              <a:rPr lang="en-US" sz="1600" b="0" dirty="0"/>
              <a:t>3 Natural Science (2 with substantial lab)</a:t>
            </a:r>
          </a:p>
          <a:p>
            <a:pPr marL="1040130" lvl="5" indent="-285750">
              <a:buFont typeface="Arial" pitchFamily="34" charset="0"/>
              <a:buChar char="•"/>
            </a:pPr>
            <a:r>
              <a:rPr lang="en-US" sz="1600" dirty="0"/>
              <a:t>3 Social Science</a:t>
            </a:r>
          </a:p>
          <a:p>
            <a:pPr marL="1040130" lvl="5" indent="-285750">
              <a:buFont typeface="Arial" pitchFamily="34" charset="0"/>
              <a:buChar char="•"/>
            </a:pPr>
            <a:r>
              <a:rPr lang="en-US" sz="1600" b="0" dirty="0"/>
              <a:t>2 World Language (same language)</a:t>
            </a:r>
          </a:p>
          <a:p>
            <a:pPr marL="1040130" lvl="5" indent="-285750">
              <a:buFont typeface="Arial" pitchFamily="34" charset="0"/>
              <a:buChar char="•"/>
            </a:pPr>
            <a:r>
              <a:rPr lang="en-US" sz="1600" dirty="0"/>
              <a:t>2 approved electives</a:t>
            </a:r>
          </a:p>
          <a:p>
            <a:pPr marL="516636" lvl="4" indent="0">
              <a:buNone/>
            </a:pPr>
            <a:endParaRPr lang="en-US" b="0" dirty="0"/>
          </a:p>
          <a:p>
            <a:endParaRPr lang="en-US" b="0" dirty="0"/>
          </a:p>
        </p:txBody>
      </p:sp>
      <p:pic>
        <p:nvPicPr>
          <p:cNvPr id="4" name="Picture 3" descr="Logo, company name&#10;&#10;Description automatically generated">
            <a:extLst>
              <a:ext uri="{FF2B5EF4-FFF2-40B4-BE49-F238E27FC236}">
                <a16:creationId xmlns:a16="http://schemas.microsoft.com/office/drawing/2014/main" id="{CC2038A4-C7B0-4ACE-8101-5FC753EBDE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9268" y="6245330"/>
            <a:ext cx="1469263" cy="493819"/>
          </a:xfrm>
          <a:prstGeom prst="rect">
            <a:avLst/>
          </a:prstGeom>
        </p:spPr>
      </p:pic>
    </p:spTree>
    <p:extLst>
      <p:ext uri="{BB962C8B-B14F-4D97-AF65-F5344CB8AC3E}">
        <p14:creationId xmlns:p14="http://schemas.microsoft.com/office/powerpoint/2010/main" val="39187982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8E9F1EDF49674E9C17573DC5EE9FC5" ma:contentTypeVersion="36" ma:contentTypeDescription="Create a new document." ma:contentTypeScope="" ma:versionID="a2396eee9c1bda866f8b84c51092c879">
  <xsd:schema xmlns:xsd="http://www.w3.org/2001/XMLSchema" xmlns:xs="http://www.w3.org/2001/XMLSchema" xmlns:p="http://schemas.microsoft.com/office/2006/metadata/properties" xmlns:ns1="http://schemas.microsoft.com/sharepoint/v3" xmlns:ns3="a9cd1eb3-0b56-4c07-a8bd-c8f48a267451" xmlns:ns4="2742fbcf-1f6c-4e85-b8df-adb3fc7dd01d" targetNamespace="http://schemas.microsoft.com/office/2006/metadata/properties" ma:root="true" ma:fieldsID="7365ffea8633b6320df8548c029d2e17" ns1:_="" ns3:_="" ns4:_="">
    <xsd:import namespace="http://schemas.microsoft.com/sharepoint/v3"/>
    <xsd:import namespace="a9cd1eb3-0b56-4c07-a8bd-c8f48a267451"/>
    <xsd:import namespace="2742fbcf-1f6c-4e85-b8df-adb3fc7dd01d"/>
    <xsd:element name="properties">
      <xsd:complexType>
        <xsd:sequence>
          <xsd:element name="documentManagement">
            <xsd:complexType>
              <xsd:all>
                <xsd:element ref="ns3:NotebookType" minOccurs="0"/>
                <xsd:element ref="ns3:FolderType" minOccurs="0"/>
                <xsd:element ref="ns3:Owner" minOccurs="0"/>
                <xsd:element ref="ns3:DefaultSectionNames" minOccurs="0"/>
                <xsd:element ref="ns3:AppVersion" minOccurs="0"/>
                <xsd:element ref="ns3:Leaders" minOccurs="0"/>
                <xsd:element ref="ns3:Members" minOccurs="0"/>
                <xsd:element ref="ns3:Member_Groups" minOccurs="0"/>
                <xsd:element ref="ns3:Invited_Leaders" minOccurs="0"/>
                <xsd:element ref="ns3:Invited_Members" minOccurs="0"/>
                <xsd:element ref="ns3:Self_Registration_Enabled" minOccurs="0"/>
                <xsd:element ref="ns4:SharedWithUsers" minOccurs="0"/>
                <xsd:element ref="ns4:SharedWithDetails" minOccurs="0"/>
                <xsd:element ref="ns4:SharingHintHash" minOccurs="0"/>
                <xsd:element ref="ns3:CultureName" minOccurs="0"/>
                <xsd:element ref="ns3:Teachers" minOccurs="0"/>
                <xsd:element ref="ns3:Students" minOccurs="0"/>
                <xsd:element ref="ns3:Student_Groups" minOccurs="0"/>
                <xsd:element ref="ns3:Invited_Teachers" minOccurs="0"/>
                <xsd:element ref="ns3:Invited_Students" minOccurs="0"/>
                <xsd:element ref="ns3:Has_Teacher_Only_SectionGroup" minOccurs="0"/>
                <xsd:element ref="ns3:Is_Collaboration_Space_Locked" minOccurs="0"/>
                <xsd:element ref="ns4:LastSharedByUser" minOccurs="0"/>
                <xsd:element ref="ns4:LastSharedByTime"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42" nillable="true" ma:displayName="Unified Compliance Policy Properties" ma:hidden="true" ma:internalName="_ip_UnifiedCompliancePolicyProperties">
      <xsd:simpleType>
        <xsd:restriction base="dms:Note"/>
      </xsd:simpleType>
    </xsd:element>
    <xsd:element name="_ip_UnifiedCompliancePolicyUIAction" ma:index="4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cd1eb3-0b56-4c07-a8bd-c8f48a267451" elementFormDefault="qualified">
    <xsd:import namespace="http://schemas.microsoft.com/office/2006/documentManagement/types"/>
    <xsd:import namespace="http://schemas.microsoft.com/office/infopath/2007/PartnerControls"/>
    <xsd:element name="NotebookType" ma:index="8" nillable="true" ma:displayName="Notebook Type" ma:internalName="NotebookType">
      <xsd:simpleType>
        <xsd:restriction base="dms:Text"/>
      </xsd:simpleType>
    </xsd:element>
    <xsd:element name="FolderType" ma:index="9" nillable="true" ma:displayName="Folder Type" ma:internalName="FolderType">
      <xsd:simpleType>
        <xsd:restriction base="dms:Text"/>
      </xsd:simpleType>
    </xsd:element>
    <xsd:element name="Owner" ma:index="10"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1" nillable="true" ma:displayName="Default Section Names" ma:internalName="DefaultSectionNames">
      <xsd:simpleType>
        <xsd:restriction base="dms:Note">
          <xsd:maxLength value="255"/>
        </xsd:restriction>
      </xsd:simpleType>
    </xsd:element>
    <xsd:element name="AppVersion" ma:index="12" nillable="true" ma:displayName="App Version" ma:internalName="AppVersion">
      <xsd:simpleType>
        <xsd:restriction base="dms:Text"/>
      </xsd:simpleType>
    </xsd:element>
    <xsd:element name="Leaders" ma:index="13"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4"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5"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16" nillable="true" ma:displayName="Invited Leaders" ma:internalName="Invited_Leaders">
      <xsd:simpleType>
        <xsd:restriction base="dms:Note">
          <xsd:maxLength value="255"/>
        </xsd:restriction>
      </xsd:simpleType>
    </xsd:element>
    <xsd:element name="Invited_Members" ma:index="17" nillable="true" ma:displayName="Invited Members" ma:internalName="Invited_Members">
      <xsd:simpleType>
        <xsd:restriction base="dms:Note">
          <xsd:maxLength value="255"/>
        </xsd:restriction>
      </xsd:simpleType>
    </xsd:element>
    <xsd:element name="Self_Registration_Enabled" ma:index="18" nillable="true" ma:displayName="Self_Registration_Enabled" ma:internalName="Self_Registration_Enabled">
      <xsd:simpleType>
        <xsd:restriction base="dms:Boolean"/>
      </xsd:simpleType>
    </xsd:element>
    <xsd:element name="CultureName" ma:index="22" nillable="true" ma:displayName="Culture Name" ma:internalName="CultureName">
      <xsd:simpleType>
        <xsd:restriction base="dms:Text"/>
      </xsd:simpleType>
    </xsd:element>
    <xsd:element name="Teachers" ma:index="23"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4"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5"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6" nillable="true" ma:displayName="Invited Teachers" ma:internalName="Invited_Teachers">
      <xsd:simpleType>
        <xsd:restriction base="dms:Note">
          <xsd:maxLength value="255"/>
        </xsd:restriction>
      </xsd:simpleType>
    </xsd:element>
    <xsd:element name="Invited_Students" ma:index="27" nillable="true" ma:displayName="Invited Students" ma:internalName="Invited_Students">
      <xsd:simpleType>
        <xsd:restriction base="dms:Note">
          <xsd:maxLength value="255"/>
        </xsd:restriction>
      </xsd:simpleType>
    </xsd:element>
    <xsd:element name="Has_Teacher_Only_SectionGroup" ma:index="28" nillable="true" ma:displayName="Has Teacher Only SectionGroup" ma:internalName="Has_Teacher_Only_SectionGroup">
      <xsd:simpleType>
        <xsd:restriction base="dms:Boolean"/>
      </xsd:simpleType>
    </xsd:element>
    <xsd:element name="Is_Collaboration_Space_Locked" ma:index="29" nillable="true" ma:displayName="Is Collaboration Space Locked" ma:internalName="Is_Collaboration_Space_Locked">
      <xsd:simpleType>
        <xsd:restriction base="dms:Boolean"/>
      </xsd:simpleType>
    </xsd:element>
    <xsd:element name="MediaServiceMetadata" ma:index="32" nillable="true" ma:displayName="MediaServiceMetadata" ma:description="" ma:hidden="true" ma:internalName="MediaServiceMetadata" ma:readOnly="true">
      <xsd:simpleType>
        <xsd:restriction base="dms:Note"/>
      </xsd:simpleType>
    </xsd:element>
    <xsd:element name="MediaServiceFastMetadata" ma:index="33" nillable="true" ma:displayName="MediaServiceFastMetadata" ma:description="" ma:hidden="true" ma:internalName="MediaServiceFastMetadata" ma:readOnly="true">
      <xsd:simpleType>
        <xsd:restriction base="dms:Note"/>
      </xsd:simpleType>
    </xsd:element>
    <xsd:element name="MediaServiceAutoKeyPoints" ma:index="34" nillable="true" ma:displayName="MediaServiceAutoKeyPoints" ma:hidden="true" ma:internalName="MediaServiceAutoKeyPoints" ma:readOnly="true">
      <xsd:simpleType>
        <xsd:restriction base="dms:Note"/>
      </xsd:simpleType>
    </xsd:element>
    <xsd:element name="MediaServiceKeyPoints" ma:index="35" nillable="true" ma:displayName="KeyPoints" ma:internalName="MediaServiceKeyPoints" ma:readOnly="true">
      <xsd:simpleType>
        <xsd:restriction base="dms:Note">
          <xsd:maxLength value="255"/>
        </xsd:restriction>
      </xsd:simpleType>
    </xsd:element>
    <xsd:element name="MediaServiceDateTaken" ma:index="36" nillable="true" ma:displayName="MediaServiceDateTaken" ma:hidden="true" ma:internalName="MediaServiceDateTaken" ma:readOnly="true">
      <xsd:simpleType>
        <xsd:restriction base="dms:Text"/>
      </xsd:simpleType>
    </xsd:element>
    <xsd:element name="MediaServiceAutoTags" ma:index="37" nillable="true" ma:displayName="Tags" ma:internalName="MediaServiceAutoTags" ma:readOnly="true">
      <xsd:simpleType>
        <xsd:restriction base="dms:Text"/>
      </xsd:simpleType>
    </xsd:element>
    <xsd:element name="MediaServiceGenerationTime" ma:index="38" nillable="true" ma:displayName="MediaServiceGenerationTime" ma:hidden="true" ma:internalName="MediaServiceGenerationTime" ma:readOnly="true">
      <xsd:simpleType>
        <xsd:restriction base="dms:Text"/>
      </xsd:simpleType>
    </xsd:element>
    <xsd:element name="MediaServiceEventHashCode" ma:index="39" nillable="true" ma:displayName="MediaServiceEventHashCode" ma:hidden="true" ma:internalName="MediaServiceEventHashCode" ma:readOnly="true">
      <xsd:simpleType>
        <xsd:restriction base="dms:Text"/>
      </xsd:simpleType>
    </xsd:element>
    <xsd:element name="MediaServiceOCR" ma:index="40" nillable="true" ma:displayName="Extracted Text" ma:internalName="MediaServiceOCR" ma:readOnly="true">
      <xsd:simpleType>
        <xsd:restriction base="dms:Note">
          <xsd:maxLength value="255"/>
        </xsd:restriction>
      </xsd:simpleType>
    </xsd:element>
    <xsd:element name="MediaServiceLocation" ma:index="4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42fbcf-1f6c-4e85-b8df-adb3fc7dd01d" elementFormDefault="qualified">
    <xsd:import namespace="http://schemas.microsoft.com/office/2006/documentManagement/types"/>
    <xsd:import namespace="http://schemas.microsoft.com/office/infopath/2007/PartnerControls"/>
    <xsd:element name="SharedWithUsers" ma:index="1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description="" ma:internalName="SharedWithDetails" ma:readOnly="true">
      <xsd:simpleType>
        <xsd:restriction base="dms:Note">
          <xsd:maxLength value="255"/>
        </xsd:restriction>
      </xsd:simpleType>
    </xsd:element>
    <xsd:element name="SharingHintHash" ma:index="21" nillable="true" ma:displayName="Sharing Hint Hash" ma:description="" ma:hidden="true" ma:internalName="SharingHintHash" ma:readOnly="true">
      <xsd:simpleType>
        <xsd:restriction base="dms:Text"/>
      </xsd:simpleType>
    </xsd:element>
    <xsd:element name="LastSharedByUser" ma:index="30" nillable="true" ma:displayName="Last Shared By User" ma:description="" ma:internalName="LastSharedByUser" ma:readOnly="true">
      <xsd:simpleType>
        <xsd:restriction base="dms:Note">
          <xsd:maxLength value="255"/>
        </xsd:restriction>
      </xsd:simpleType>
    </xsd:element>
    <xsd:element name="LastSharedByTime" ma:index="31"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otebookType xmlns="a9cd1eb3-0b56-4c07-a8bd-c8f48a267451" xsi:nil="true"/>
    <Leaders xmlns="a9cd1eb3-0b56-4c07-a8bd-c8f48a267451">
      <UserInfo>
        <DisplayName/>
        <AccountId xsi:nil="true"/>
        <AccountType/>
      </UserInfo>
    </Leaders>
    <Member_Groups xmlns="a9cd1eb3-0b56-4c07-a8bd-c8f48a267451">
      <UserInfo>
        <DisplayName/>
        <AccountId xsi:nil="true"/>
        <AccountType/>
      </UserInfo>
    </Member_Groups>
    <_ip_UnifiedCompliancePolicyUIAction xmlns="http://schemas.microsoft.com/sharepoint/v3" xsi:nil="true"/>
    <Invited_Teachers xmlns="a9cd1eb3-0b56-4c07-a8bd-c8f48a267451" xsi:nil="true"/>
    <Owner xmlns="a9cd1eb3-0b56-4c07-a8bd-c8f48a267451">
      <UserInfo>
        <DisplayName/>
        <AccountId xsi:nil="true"/>
        <AccountType/>
      </UserInfo>
    </Owner>
    <Members xmlns="a9cd1eb3-0b56-4c07-a8bd-c8f48a267451">
      <UserInfo>
        <DisplayName/>
        <AccountId xsi:nil="true"/>
        <AccountType/>
      </UserInfo>
    </Members>
    <FolderType xmlns="a9cd1eb3-0b56-4c07-a8bd-c8f48a267451" xsi:nil="true"/>
    <CultureName xmlns="a9cd1eb3-0b56-4c07-a8bd-c8f48a267451" xsi:nil="true"/>
    <_ip_UnifiedCompliancePolicyProperties xmlns="http://schemas.microsoft.com/sharepoint/v3" xsi:nil="true"/>
    <AppVersion xmlns="a9cd1eb3-0b56-4c07-a8bd-c8f48a267451" xsi:nil="true"/>
    <Invited_Students xmlns="a9cd1eb3-0b56-4c07-a8bd-c8f48a267451" xsi:nil="true"/>
    <Teachers xmlns="a9cd1eb3-0b56-4c07-a8bd-c8f48a267451">
      <UserInfo>
        <DisplayName/>
        <AccountId xsi:nil="true"/>
        <AccountType/>
      </UserInfo>
    </Teachers>
    <Student_Groups xmlns="a9cd1eb3-0b56-4c07-a8bd-c8f48a267451">
      <UserInfo>
        <DisplayName/>
        <AccountId xsi:nil="true"/>
        <AccountType/>
      </UserInfo>
    </Student_Groups>
    <DefaultSectionNames xmlns="a9cd1eb3-0b56-4c07-a8bd-c8f48a267451" xsi:nil="true"/>
    <Invited_Members xmlns="a9cd1eb3-0b56-4c07-a8bd-c8f48a267451" xsi:nil="true"/>
    <Invited_Leaders xmlns="a9cd1eb3-0b56-4c07-a8bd-c8f48a267451" xsi:nil="true"/>
    <Students xmlns="a9cd1eb3-0b56-4c07-a8bd-c8f48a267451">
      <UserInfo>
        <DisplayName/>
        <AccountId xsi:nil="true"/>
        <AccountType/>
      </UserInfo>
    </Students>
    <Self_Registration_Enabled xmlns="a9cd1eb3-0b56-4c07-a8bd-c8f48a267451" xsi:nil="true"/>
    <Has_Teacher_Only_SectionGroup xmlns="a9cd1eb3-0b56-4c07-a8bd-c8f48a267451" xsi:nil="true"/>
    <Is_Collaboration_Space_Locked xmlns="a9cd1eb3-0b56-4c07-a8bd-c8f48a267451" xsi:nil="true"/>
  </documentManagement>
</p:properties>
</file>

<file path=customXml/itemProps1.xml><?xml version="1.0" encoding="utf-8"?>
<ds:datastoreItem xmlns:ds="http://schemas.openxmlformats.org/officeDocument/2006/customXml" ds:itemID="{F1FAA5D8-D34C-4E0D-AEF8-8355A97542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9cd1eb3-0b56-4c07-a8bd-c8f48a267451"/>
    <ds:schemaRef ds:uri="2742fbcf-1f6c-4e85-b8df-adb3fc7dd01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0FB962-F7C7-4CDA-A337-743DC7A2CE3D}">
  <ds:schemaRefs>
    <ds:schemaRef ds:uri="http://schemas.microsoft.com/sharepoint/v3/contenttype/forms"/>
  </ds:schemaRefs>
</ds:datastoreItem>
</file>

<file path=customXml/itemProps3.xml><?xml version="1.0" encoding="utf-8"?>
<ds:datastoreItem xmlns:ds="http://schemas.openxmlformats.org/officeDocument/2006/customXml" ds:itemID="{B380AEF4-9A7B-4161-9483-10954FA7789C}">
  <ds:schemaRefs>
    <ds:schemaRef ds:uri="http://schemas.microsoft.com/office/2006/documentManagement/types"/>
    <ds:schemaRef ds:uri="http://schemas.microsoft.com/sharepoint/v3"/>
    <ds:schemaRef ds:uri="http://purl.org/dc/elements/1.1/"/>
    <ds:schemaRef ds:uri="http://schemas.microsoft.com/office/2006/metadata/properties"/>
    <ds:schemaRef ds:uri="http://schemas.openxmlformats.org/package/2006/metadata/core-properties"/>
    <ds:schemaRef ds:uri="2742fbcf-1f6c-4e85-b8df-adb3fc7dd01d"/>
    <ds:schemaRef ds:uri="http://schemas.microsoft.com/office/infopath/2007/PartnerControls"/>
    <ds:schemaRef ds:uri="http://purl.org/dc/terms/"/>
    <ds:schemaRef ds:uri="a9cd1eb3-0b56-4c07-a8bd-c8f48a26745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88</TotalTime>
  <Words>1510</Words>
  <Application>Microsoft Office PowerPoint</Application>
  <PresentationFormat>On-screen Show (4:3)</PresentationFormat>
  <Paragraphs>163</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Franklin Gothic Book</vt:lpstr>
      <vt:lpstr>Franklin Gothic Medium</vt:lpstr>
      <vt:lpstr>Wingdings</vt:lpstr>
      <vt:lpstr>Angles</vt:lpstr>
      <vt:lpstr> Graduation requirements &amp; planning your high school education</vt:lpstr>
      <vt:lpstr>Items to review and complete </vt:lpstr>
      <vt:lpstr>What are the diploma options?</vt:lpstr>
      <vt:lpstr>requirements for the 24-credit  standard diploma </vt:lpstr>
      <vt:lpstr>requirements for the 24-credit standard diploma </vt:lpstr>
      <vt:lpstr>State assessment requirements for graduation</vt:lpstr>
      <vt:lpstr>REQUIREMENTS FOR DIPLOMA DESIGNATIONS</vt:lpstr>
      <vt:lpstr>REQUIREMENTS FOR DIPLOMA DESIGNATIONS</vt:lpstr>
      <vt:lpstr>State university system</vt:lpstr>
      <vt:lpstr>Other post secondary options</vt:lpstr>
      <vt:lpstr>Bright Futures Scholarship program</vt:lpstr>
      <vt:lpstr>College Entrance Exams </vt:lpstr>
      <vt:lpstr>Ways to earn college credits in high schools</vt:lpstr>
      <vt:lpstr>What are district application programs?</vt:lpstr>
      <vt:lpstr>Pinellas Pathways</vt:lpstr>
      <vt:lpstr>Choose the Pathway that best meets your goals after high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Graduation requirements &amp; planning your high school education</dc:title>
  <dc:creator>Pair Brooke</dc:creator>
  <cp:lastModifiedBy>Vermillion Kristin</cp:lastModifiedBy>
  <cp:revision>3</cp:revision>
  <dcterms:created xsi:type="dcterms:W3CDTF">2021-01-15T20:13:11Z</dcterms:created>
  <dcterms:modified xsi:type="dcterms:W3CDTF">2022-02-18T13:46:40Z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0x010100028E9F1EDF49674E9C17573DC5EE9FC5</vt:lpwstr>
  </property>
</Properties>
</file>